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87" r:id="rId3"/>
    <p:sldId id="258" r:id="rId4"/>
    <p:sldId id="259" r:id="rId5"/>
    <p:sldId id="288" r:id="rId6"/>
    <p:sldId id="260" r:id="rId7"/>
    <p:sldId id="261" r:id="rId8"/>
    <p:sldId id="262" r:id="rId9"/>
    <p:sldId id="263" r:id="rId10"/>
    <p:sldId id="264" r:id="rId11"/>
    <p:sldId id="265" r:id="rId12"/>
    <p:sldId id="289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90" r:id="rId24"/>
    <p:sldId id="277" r:id="rId25"/>
    <p:sldId id="278" r:id="rId26"/>
    <p:sldId id="279" r:id="rId27"/>
    <p:sldId id="280" r:id="rId28"/>
    <p:sldId id="281" r:id="rId29"/>
    <p:sldId id="284" r:id="rId30"/>
    <p:sldId id="285" r:id="rId31"/>
  </p:sldIdLst>
  <p:sldSz cx="24384000" cy="13716000"/>
  <p:notesSz cx="6858000" cy="9144000"/>
  <p:defaultTextStyle>
    <a:defPPr marL="0" marR="0" indent="0" algn="l" defTabSz="914355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45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1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1pPr>
    <a:lvl2pPr marL="0" marR="0" indent="228588" algn="ctr" defTabSz="82545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1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2pPr>
    <a:lvl3pPr marL="0" marR="0" indent="457177" algn="ctr" defTabSz="82545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1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3pPr>
    <a:lvl4pPr marL="0" marR="0" indent="685765" algn="ctr" defTabSz="82545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1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4pPr>
    <a:lvl5pPr marL="0" marR="0" indent="914355" algn="ctr" defTabSz="82545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1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5pPr>
    <a:lvl6pPr marL="0" marR="0" indent="1142943" algn="ctr" defTabSz="82545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1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6pPr>
    <a:lvl7pPr marL="0" marR="0" indent="1371532" algn="ctr" defTabSz="82545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1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7pPr>
    <a:lvl8pPr marL="0" marR="0" indent="1600120" algn="ctr" defTabSz="82545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1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8pPr>
    <a:lvl9pPr marL="0" marR="0" indent="1828708" algn="ctr" defTabSz="82545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1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Open Sans Regular"/>
        <a:ea typeface="Open Sans Regular"/>
        <a:cs typeface="Open Sans Regular"/>
        <a:sym typeface="Open Sans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0"/>
    <p:restoredTop sz="94650"/>
  </p:normalViewPr>
  <p:slideViewPr>
    <p:cSldViewPr snapToGrid="0" snapToObjects="1">
      <p:cViewPr>
        <p:scale>
          <a:sx n="46" d="100"/>
          <a:sy n="46" d="100"/>
        </p:scale>
        <p:origin x="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177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588" defTabSz="457177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177" defTabSz="457177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765" defTabSz="457177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355" defTabSz="457177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2943" defTabSz="457177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532" defTabSz="457177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120" defTabSz="457177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708" defTabSz="457177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1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180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143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862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128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9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119877" y="5260295"/>
            <a:ext cx="18730318" cy="2251118"/>
          </a:xfrm>
          <a:prstGeom prst="rect">
            <a:avLst/>
          </a:prstGeom>
          <a:solidFill>
            <a:srgbClr val="BBBBB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7180358" y="5260295"/>
            <a:ext cx="10307648" cy="2251118"/>
          </a:xfrm>
          <a:prstGeom prst="rect">
            <a:avLst/>
          </a:prstGeom>
        </p:spPr>
        <p:txBody>
          <a:bodyPr/>
          <a:lstStyle>
            <a:lvl1pPr>
              <a:defRPr sz="5999">
                <a:solidFill>
                  <a:srgbClr val="FFFFFF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Line"/>
          <p:cNvSpPr/>
          <p:nvPr/>
        </p:nvSpPr>
        <p:spPr>
          <a:xfrm>
            <a:off x="7274743" y="7628307"/>
            <a:ext cx="10118879" cy="2"/>
          </a:xfrm>
          <a:prstGeom prst="line">
            <a:avLst/>
          </a:prstGeom>
          <a:ln w="76200">
            <a:solidFill>
              <a:srgbClr val="12326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14" name="Line"/>
          <p:cNvSpPr/>
          <p:nvPr/>
        </p:nvSpPr>
        <p:spPr>
          <a:xfrm>
            <a:off x="7274743" y="5143399"/>
            <a:ext cx="10118879" cy="2"/>
          </a:xfrm>
          <a:prstGeom prst="line">
            <a:avLst/>
          </a:prstGeom>
          <a:ln w="76200">
            <a:solidFill>
              <a:srgbClr val="12326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pic>
        <p:nvPicPr>
          <p:cNvPr id="15" name="Asset 2.png" descr="Asset 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784079" y="-3198719"/>
            <a:ext cx="22534576" cy="1637921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ircle"/>
          <p:cNvSpPr/>
          <p:nvPr/>
        </p:nvSpPr>
        <p:spPr>
          <a:xfrm>
            <a:off x="8722098" y="8393315"/>
            <a:ext cx="76202" cy="76202"/>
          </a:xfrm>
          <a:prstGeom prst="ellipse">
            <a:avLst/>
          </a:prstGeom>
          <a:solidFill>
            <a:srgbClr val="687B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17" name="Circle"/>
          <p:cNvSpPr/>
          <p:nvPr/>
        </p:nvSpPr>
        <p:spPr>
          <a:xfrm>
            <a:off x="7213362" y="5494956"/>
            <a:ext cx="169418" cy="169420"/>
          </a:xfrm>
          <a:prstGeom prst="ellipse">
            <a:avLst/>
          </a:prstGeom>
          <a:solidFill>
            <a:srgbClr val="B7B7B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18" name="Circle"/>
          <p:cNvSpPr/>
          <p:nvPr/>
        </p:nvSpPr>
        <p:spPr>
          <a:xfrm>
            <a:off x="8118694" y="4078262"/>
            <a:ext cx="169420" cy="169420"/>
          </a:xfrm>
          <a:prstGeom prst="ellipse">
            <a:avLst/>
          </a:prstGeom>
          <a:solidFill>
            <a:srgbClr val="52698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19" name="Circle"/>
          <p:cNvSpPr/>
          <p:nvPr/>
        </p:nvSpPr>
        <p:spPr>
          <a:xfrm>
            <a:off x="7932907" y="2950206"/>
            <a:ext cx="123050" cy="123052"/>
          </a:xfrm>
          <a:prstGeom prst="ellipse">
            <a:avLst/>
          </a:prstGeom>
          <a:solidFill>
            <a:srgbClr val="52698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20" name="Circle"/>
          <p:cNvSpPr/>
          <p:nvPr/>
        </p:nvSpPr>
        <p:spPr>
          <a:xfrm>
            <a:off x="7735479" y="1457268"/>
            <a:ext cx="123050" cy="123052"/>
          </a:xfrm>
          <a:prstGeom prst="ellipse">
            <a:avLst/>
          </a:prstGeom>
          <a:solidFill>
            <a:srgbClr val="EAEAE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21" name="Circle"/>
          <p:cNvSpPr/>
          <p:nvPr/>
        </p:nvSpPr>
        <p:spPr>
          <a:xfrm>
            <a:off x="4667382" y="1388619"/>
            <a:ext cx="76202" cy="76202"/>
          </a:xfrm>
          <a:prstGeom prst="ellipse">
            <a:avLst/>
          </a:prstGeom>
          <a:solidFill>
            <a:srgbClr val="CED1D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22" name="Circle"/>
          <p:cNvSpPr/>
          <p:nvPr/>
        </p:nvSpPr>
        <p:spPr>
          <a:xfrm>
            <a:off x="4720992" y="2255393"/>
            <a:ext cx="76202" cy="76202"/>
          </a:xfrm>
          <a:prstGeom prst="ellipse">
            <a:avLst/>
          </a:prstGeom>
          <a:solidFill>
            <a:srgbClr val="CED1D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23" name="Circle"/>
          <p:cNvSpPr/>
          <p:nvPr/>
        </p:nvSpPr>
        <p:spPr>
          <a:xfrm>
            <a:off x="6810813" y="8701479"/>
            <a:ext cx="76202" cy="76202"/>
          </a:xfrm>
          <a:prstGeom prst="ellipse">
            <a:avLst/>
          </a:prstGeom>
          <a:solidFill>
            <a:srgbClr val="E2E4E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24" name="Line"/>
          <p:cNvSpPr/>
          <p:nvPr/>
        </p:nvSpPr>
        <p:spPr>
          <a:xfrm>
            <a:off x="4882930" y="10706415"/>
            <a:ext cx="1630479" cy="290042"/>
          </a:xfrm>
          <a:prstGeom prst="line">
            <a:avLst/>
          </a:prstGeom>
          <a:ln w="6350">
            <a:solidFill>
              <a:srgbClr val="B9C0CB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25" name="Circle"/>
          <p:cNvSpPr/>
          <p:nvPr/>
        </p:nvSpPr>
        <p:spPr>
          <a:xfrm>
            <a:off x="4859963" y="10669675"/>
            <a:ext cx="76202" cy="76202"/>
          </a:xfrm>
          <a:prstGeom prst="ellipse">
            <a:avLst/>
          </a:prstGeom>
          <a:solidFill>
            <a:srgbClr val="C0C6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26" name="Circle"/>
          <p:cNvSpPr/>
          <p:nvPr/>
        </p:nvSpPr>
        <p:spPr>
          <a:xfrm>
            <a:off x="6460161" y="10961481"/>
            <a:ext cx="76202" cy="76202"/>
          </a:xfrm>
          <a:prstGeom prst="ellipse">
            <a:avLst/>
          </a:prstGeom>
          <a:solidFill>
            <a:srgbClr val="C0C6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27" name="Circle"/>
          <p:cNvSpPr/>
          <p:nvPr/>
        </p:nvSpPr>
        <p:spPr>
          <a:xfrm>
            <a:off x="5440988" y="11347261"/>
            <a:ext cx="76202" cy="76202"/>
          </a:xfrm>
          <a:prstGeom prst="ellipse">
            <a:avLst/>
          </a:prstGeom>
          <a:solidFill>
            <a:srgbClr val="697C9A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28" name="Circle"/>
          <p:cNvSpPr/>
          <p:nvPr/>
        </p:nvSpPr>
        <p:spPr>
          <a:xfrm>
            <a:off x="4954421" y="9095439"/>
            <a:ext cx="76202" cy="76202"/>
          </a:xfrm>
          <a:prstGeom prst="ellipse">
            <a:avLst/>
          </a:prstGeom>
          <a:solidFill>
            <a:srgbClr val="C0C6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29" name="Line"/>
          <p:cNvSpPr/>
          <p:nvPr/>
        </p:nvSpPr>
        <p:spPr>
          <a:xfrm>
            <a:off x="5101570" y="11151666"/>
            <a:ext cx="545728" cy="1256532"/>
          </a:xfrm>
          <a:prstGeom prst="line">
            <a:avLst/>
          </a:prstGeom>
          <a:ln w="12700">
            <a:solidFill>
              <a:srgbClr val="E2E4E7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30" name="Line"/>
          <p:cNvSpPr/>
          <p:nvPr/>
        </p:nvSpPr>
        <p:spPr>
          <a:xfrm>
            <a:off x="6278104" y="12000296"/>
            <a:ext cx="236812" cy="670672"/>
          </a:xfrm>
          <a:prstGeom prst="line">
            <a:avLst/>
          </a:prstGeom>
          <a:ln w="12700">
            <a:solidFill>
              <a:srgbClr val="EBEBE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31" name="Rectangle"/>
          <p:cNvSpPr/>
          <p:nvPr/>
        </p:nvSpPr>
        <p:spPr>
          <a:xfrm>
            <a:off x="-77876" y="12299285"/>
            <a:ext cx="26287206" cy="1440714"/>
          </a:xfrm>
          <a:prstGeom prst="rect">
            <a:avLst/>
          </a:prstGeom>
          <a:solidFill>
            <a:srgbClr val="01336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pic>
        <p:nvPicPr>
          <p:cNvPr id="32" name="plusDS_logo_white01.png" descr="plusDS_logo_white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52909" y="11771139"/>
            <a:ext cx="9742007" cy="2342010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LOR/FO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"/>
          <p:cNvGrpSpPr/>
          <p:nvPr/>
        </p:nvGrpSpPr>
        <p:grpSpPr>
          <a:xfrm>
            <a:off x="1013523" y="6824085"/>
            <a:ext cx="9765049" cy="6508922"/>
            <a:chOff x="0" y="0"/>
            <a:chExt cx="9765047" cy="6508919"/>
          </a:xfrm>
        </p:grpSpPr>
        <p:sp>
          <p:nvSpPr>
            <p:cNvPr id="164" name="#BBBBBB"/>
            <p:cNvSpPr/>
            <p:nvPr/>
          </p:nvSpPr>
          <p:spPr>
            <a:xfrm>
              <a:off x="0" y="0"/>
              <a:ext cx="3093195" cy="3074368"/>
            </a:xfrm>
            <a:prstGeom prst="rect">
              <a:avLst/>
            </a:prstGeom>
            <a:solidFill>
              <a:srgbClr val="BBBBB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/>
              </a:lvl1pPr>
            </a:lstStyle>
            <a:p>
              <a:r>
                <a:rPr sz="3201"/>
                <a:t>#BBBBBB</a:t>
              </a:r>
            </a:p>
          </p:txBody>
        </p:sp>
        <p:sp>
          <p:nvSpPr>
            <p:cNvPr id="165" name="#262626"/>
            <p:cNvSpPr/>
            <p:nvPr/>
          </p:nvSpPr>
          <p:spPr>
            <a:xfrm>
              <a:off x="3329575" y="0"/>
              <a:ext cx="3093196" cy="3074368"/>
            </a:xfrm>
            <a:prstGeom prst="rect">
              <a:avLst/>
            </a:prstGeom>
            <a:solidFill>
              <a:srgbClr val="26262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/>
              </a:lvl1pPr>
            </a:lstStyle>
            <a:p>
              <a:r>
                <a:rPr sz="3201"/>
                <a:t>#262626</a:t>
              </a:r>
            </a:p>
          </p:txBody>
        </p:sp>
        <p:sp>
          <p:nvSpPr>
            <p:cNvPr id="166" name="#F3F2F1"/>
            <p:cNvSpPr/>
            <p:nvPr/>
          </p:nvSpPr>
          <p:spPr>
            <a:xfrm>
              <a:off x="6671852" y="0"/>
              <a:ext cx="3093196" cy="3074368"/>
            </a:xfrm>
            <a:prstGeom prst="rect">
              <a:avLst/>
            </a:prstGeom>
            <a:solidFill>
              <a:srgbClr val="F3F2F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>
                  <a:solidFill>
                    <a:srgbClr val="262626"/>
                  </a:solidFill>
                </a:defRPr>
              </a:lvl1pPr>
            </a:lstStyle>
            <a:p>
              <a:r>
                <a:rPr sz="3201"/>
                <a:t>#F3F2F1</a:t>
              </a:r>
            </a:p>
          </p:txBody>
        </p:sp>
        <p:sp>
          <p:nvSpPr>
            <p:cNvPr id="167" name="#929292"/>
            <p:cNvSpPr/>
            <p:nvPr/>
          </p:nvSpPr>
          <p:spPr>
            <a:xfrm>
              <a:off x="3329575" y="3434551"/>
              <a:ext cx="3093196" cy="307436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/>
              </a:lvl1pPr>
            </a:lstStyle>
            <a:p>
              <a:r>
                <a:rPr sz="3201"/>
                <a:t>#929292</a:t>
              </a:r>
            </a:p>
          </p:txBody>
        </p:sp>
      </p:grpSp>
      <p:grpSp>
        <p:nvGrpSpPr>
          <p:cNvPr id="172" name="Group"/>
          <p:cNvGrpSpPr/>
          <p:nvPr/>
        </p:nvGrpSpPr>
        <p:grpSpPr>
          <a:xfrm>
            <a:off x="2691719" y="438601"/>
            <a:ext cx="6408657" cy="4435094"/>
            <a:chOff x="0" y="54941"/>
            <a:chExt cx="6408655" cy="4435093"/>
          </a:xfrm>
        </p:grpSpPr>
        <p:sp>
          <p:nvSpPr>
            <p:cNvPr id="169" name="#001A57"/>
            <p:cNvSpPr/>
            <p:nvPr/>
          </p:nvSpPr>
          <p:spPr>
            <a:xfrm>
              <a:off x="0" y="1415665"/>
              <a:ext cx="3093195" cy="3074369"/>
            </a:xfrm>
            <a:prstGeom prst="rect">
              <a:avLst/>
            </a:prstGeom>
            <a:solidFill>
              <a:srgbClr val="001A5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/>
              </a:lvl1pPr>
            </a:lstStyle>
            <a:p>
              <a:r>
                <a:rPr sz="3201"/>
                <a:t>#001A57</a:t>
              </a:r>
            </a:p>
          </p:txBody>
        </p:sp>
        <p:sp>
          <p:nvSpPr>
            <p:cNvPr id="170" name="#00539B"/>
            <p:cNvSpPr/>
            <p:nvPr/>
          </p:nvSpPr>
          <p:spPr>
            <a:xfrm>
              <a:off x="3315459" y="1415665"/>
              <a:ext cx="3093196" cy="3074369"/>
            </a:xfrm>
            <a:prstGeom prst="rect">
              <a:avLst/>
            </a:prstGeom>
            <a:solidFill>
              <a:srgbClr val="00539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/>
              </a:lvl1pPr>
            </a:lstStyle>
            <a:p>
              <a:r>
                <a:rPr sz="3201"/>
                <a:t>#00539B</a:t>
              </a:r>
            </a:p>
          </p:txBody>
        </p:sp>
        <p:sp>
          <p:nvSpPr>
            <p:cNvPr id="171" name="Primary"/>
            <p:cNvSpPr txBox="1"/>
            <p:nvPr/>
          </p:nvSpPr>
          <p:spPr>
            <a:xfrm>
              <a:off x="1792084" y="54941"/>
              <a:ext cx="2824490" cy="995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800">
                  <a:solidFill>
                    <a:srgbClr val="262626"/>
                  </a:solidFill>
                </a:defRPr>
              </a:lvl1pPr>
            </a:lstStyle>
            <a:p>
              <a:r>
                <a:rPr sz="5799"/>
                <a:t>Primary</a:t>
              </a:r>
            </a:p>
          </p:txBody>
        </p:sp>
      </p:grpSp>
      <p:sp>
        <p:nvSpPr>
          <p:cNvPr id="173" name="Neutrals"/>
          <p:cNvSpPr txBox="1"/>
          <p:nvPr/>
        </p:nvSpPr>
        <p:spPr>
          <a:xfrm>
            <a:off x="4050076" y="5463363"/>
            <a:ext cx="3058528" cy="995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>
            <a:lvl1pPr>
              <a:defRPr sz="5800">
                <a:solidFill>
                  <a:srgbClr val="262626"/>
                </a:solidFill>
              </a:defRPr>
            </a:lvl1pPr>
          </a:lstStyle>
          <a:p>
            <a:r>
              <a:rPr sz="5799"/>
              <a:t>Neutrals</a:t>
            </a:r>
          </a:p>
        </p:txBody>
      </p:sp>
      <p:grpSp>
        <p:nvGrpSpPr>
          <p:cNvPr id="180" name="Group"/>
          <p:cNvGrpSpPr/>
          <p:nvPr/>
        </p:nvGrpSpPr>
        <p:grpSpPr>
          <a:xfrm>
            <a:off x="11921612" y="364352"/>
            <a:ext cx="9721620" cy="4570664"/>
            <a:chOff x="-1" y="54941"/>
            <a:chExt cx="9721617" cy="4570661"/>
          </a:xfrm>
        </p:grpSpPr>
        <p:grpSp>
          <p:nvGrpSpPr>
            <p:cNvPr id="178" name="Group"/>
            <p:cNvGrpSpPr/>
            <p:nvPr/>
          </p:nvGrpSpPr>
          <p:grpSpPr>
            <a:xfrm>
              <a:off x="-1" y="1551233"/>
              <a:ext cx="9721617" cy="3074369"/>
              <a:chOff x="0" y="0"/>
              <a:chExt cx="9721615" cy="3074367"/>
            </a:xfrm>
          </p:grpSpPr>
          <p:sp>
            <p:nvSpPr>
              <p:cNvPr id="174" name="#FFD960"/>
              <p:cNvSpPr/>
              <p:nvPr/>
            </p:nvSpPr>
            <p:spPr>
              <a:xfrm>
                <a:off x="6628420" y="0"/>
                <a:ext cx="3093196" cy="3074368"/>
              </a:xfrm>
              <a:prstGeom prst="rect">
                <a:avLst/>
              </a:prstGeom>
              <a:solidFill>
                <a:srgbClr val="FFD96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200">
                    <a:solidFill>
                      <a:srgbClr val="262626"/>
                    </a:solidFill>
                  </a:defRPr>
                </a:lvl1pPr>
              </a:lstStyle>
              <a:p>
                <a:r>
                  <a:rPr sz="3201"/>
                  <a:t>#FFD960</a:t>
                </a:r>
              </a:p>
            </p:txBody>
          </p:sp>
          <p:grpSp>
            <p:nvGrpSpPr>
              <p:cNvPr id="177" name="Group"/>
              <p:cNvGrpSpPr/>
              <p:nvPr/>
            </p:nvGrpSpPr>
            <p:grpSpPr>
              <a:xfrm>
                <a:off x="0" y="0"/>
                <a:ext cx="6408655" cy="3074368"/>
                <a:chOff x="0" y="0"/>
                <a:chExt cx="6408654" cy="3074367"/>
              </a:xfrm>
            </p:grpSpPr>
            <p:sp>
              <p:nvSpPr>
                <p:cNvPr id="175" name="#AB4F1E"/>
                <p:cNvSpPr/>
                <p:nvPr/>
              </p:nvSpPr>
              <p:spPr>
                <a:xfrm>
                  <a:off x="0" y="0"/>
                  <a:ext cx="3093195" cy="3074368"/>
                </a:xfrm>
                <a:prstGeom prst="rect">
                  <a:avLst/>
                </a:prstGeom>
                <a:solidFill>
                  <a:srgbClr val="AB4F1E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3200"/>
                  </a:lvl1pPr>
                </a:lstStyle>
                <a:p>
                  <a:r>
                    <a:rPr sz="3201"/>
                    <a:t>#AB4F1E</a:t>
                  </a:r>
                </a:p>
              </p:txBody>
            </p:sp>
            <p:sp>
              <p:nvSpPr>
                <p:cNvPr id="176" name="#A1B70D"/>
                <p:cNvSpPr/>
                <p:nvPr/>
              </p:nvSpPr>
              <p:spPr>
                <a:xfrm>
                  <a:off x="3315459" y="0"/>
                  <a:ext cx="3093196" cy="3074368"/>
                </a:xfrm>
                <a:prstGeom prst="rect">
                  <a:avLst/>
                </a:prstGeom>
                <a:solidFill>
                  <a:srgbClr val="A1B70D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3200"/>
                  </a:lvl1pPr>
                </a:lstStyle>
                <a:p>
                  <a:r>
                    <a:rPr sz="3201"/>
                    <a:t>#A1B70D</a:t>
                  </a:r>
                </a:p>
              </p:txBody>
            </p:sp>
          </p:grpSp>
        </p:grpSp>
        <p:sp>
          <p:nvSpPr>
            <p:cNvPr id="179" name="Secondary"/>
            <p:cNvSpPr txBox="1"/>
            <p:nvPr/>
          </p:nvSpPr>
          <p:spPr>
            <a:xfrm>
              <a:off x="2993309" y="54941"/>
              <a:ext cx="3734996" cy="995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800">
                  <a:solidFill>
                    <a:srgbClr val="262626"/>
                  </a:solidFill>
                </a:defRPr>
              </a:lvl1pPr>
            </a:lstStyle>
            <a:p>
              <a:r>
                <a:rPr sz="5799"/>
                <a:t>Secondary</a:t>
              </a:r>
            </a:p>
          </p:txBody>
        </p:sp>
      </p:grpSp>
      <p:sp>
        <p:nvSpPr>
          <p:cNvPr id="181" name="Font: Open Sans - #262626"/>
          <p:cNvSpPr txBox="1"/>
          <p:nvPr/>
        </p:nvSpPr>
        <p:spPr>
          <a:xfrm>
            <a:off x="11557621" y="7316252"/>
            <a:ext cx="7352972" cy="795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>
            <a:lvl1pPr>
              <a:defRPr sz="4500">
                <a:solidFill>
                  <a:srgbClr val="262626"/>
                </a:solidFill>
              </a:defRPr>
            </a:lvl1pPr>
          </a:lstStyle>
          <a:p>
            <a:r>
              <a:rPr sz="4501"/>
              <a:t>Font: Open Sans - #262626</a:t>
            </a:r>
          </a:p>
        </p:txBody>
      </p:sp>
      <p:sp>
        <p:nvSpPr>
          <p:cNvPr id="182" name="Heading: Open Sans - #00539B: Bold 65pt"/>
          <p:cNvSpPr txBox="1"/>
          <p:nvPr/>
        </p:nvSpPr>
        <p:spPr>
          <a:xfrm>
            <a:off x="11537077" y="8695194"/>
            <a:ext cx="11328420" cy="795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>
            <a:lvl1pPr>
              <a:defRPr sz="4500">
                <a:solidFill>
                  <a:srgbClr val="262626"/>
                </a:solidFill>
              </a:defRPr>
            </a:lvl1pPr>
          </a:lstStyle>
          <a:p>
            <a:r>
              <a:rPr sz="4501"/>
              <a:t>Heading: Open Sans - #00539B: Bold 65pt</a:t>
            </a:r>
          </a:p>
        </p:txBody>
      </p:sp>
      <p:sp>
        <p:nvSpPr>
          <p:cNvPr id="183" name="Body: Open Sans - #262626: Regular"/>
          <p:cNvSpPr txBox="1"/>
          <p:nvPr/>
        </p:nvSpPr>
        <p:spPr>
          <a:xfrm>
            <a:off x="11545165" y="10074138"/>
            <a:ext cx="9872894" cy="795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>
            <a:lvl1pPr>
              <a:defRPr sz="4500">
                <a:solidFill>
                  <a:srgbClr val="262626"/>
                </a:solidFill>
              </a:defRPr>
            </a:lvl1pPr>
          </a:lstStyle>
          <a:p>
            <a:r>
              <a:rPr sz="4501"/>
              <a:t>Body: Open Sans - #262626: Regular</a:t>
            </a:r>
          </a:p>
        </p:txBody>
      </p:sp>
      <p:sp>
        <p:nvSpPr>
          <p:cNvPr id="184" name="Math Font: Times New Roman - #262626:…"/>
          <p:cNvSpPr txBox="1"/>
          <p:nvPr/>
        </p:nvSpPr>
        <p:spPr>
          <a:xfrm>
            <a:off x="11666691" y="11321471"/>
            <a:ext cx="10796223" cy="148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algn="l">
              <a:defRPr sz="4500">
                <a:solidFill>
                  <a:srgbClr val="262626"/>
                </a:solidFill>
              </a:defRPr>
            </a:pPr>
            <a:r>
              <a:rPr sz="4501"/>
              <a:t>Math Font: </a:t>
            </a:r>
            <a:r>
              <a:rPr sz="4501">
                <a:latin typeface="Times New Roman"/>
                <a:ea typeface="Times New Roman"/>
                <a:cs typeface="Times New Roman"/>
                <a:sym typeface="Times New Roman"/>
              </a:rPr>
              <a:t>Times New Roman</a:t>
            </a:r>
            <a:r>
              <a:rPr sz="4501"/>
              <a:t> - #262626: </a:t>
            </a:r>
          </a:p>
          <a:p>
            <a:pPr algn="l">
              <a:defRPr sz="4500">
                <a:solidFill>
                  <a:srgbClr val="262626"/>
                </a:solidFill>
              </a:defRPr>
            </a:pPr>
            <a:r>
              <a:rPr sz="4501"/>
              <a:t>Regular (and occasionally </a:t>
            </a:r>
            <a:r>
              <a:rPr sz="4501" i="1"/>
              <a:t>Italicized)</a:t>
            </a:r>
          </a:p>
        </p:txBody>
      </p:sp>
      <p:sp>
        <p:nvSpPr>
          <p:cNvPr id="185" name="Background:#F3F2F1"/>
          <p:cNvSpPr txBox="1"/>
          <p:nvPr/>
        </p:nvSpPr>
        <p:spPr>
          <a:xfrm>
            <a:off x="11562250" y="6156780"/>
            <a:ext cx="5748366" cy="795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>
            <a:lvl1pPr>
              <a:defRPr sz="4500">
                <a:solidFill>
                  <a:srgbClr val="262626"/>
                </a:solidFill>
              </a:defRPr>
            </a:lvl1pPr>
          </a:lstStyle>
          <a:p>
            <a:r>
              <a:rPr sz="4501"/>
              <a:t>Background:#F3F2F1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ilter layer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1"/>
          <p:cNvSpPr>
            <a:spLocks noGrp="1"/>
          </p:cNvSpPr>
          <p:nvPr>
            <p:ph type="body" sz="quarter" idx="13"/>
          </p:nvPr>
        </p:nvSpPr>
        <p:spPr>
          <a:xfrm>
            <a:off x="8269273" y="437618"/>
            <a:ext cx="2609800" cy="2609800"/>
          </a:xfrm>
          <a:prstGeom prst="rect">
            <a:avLst/>
          </a:prstGeom>
          <a:solidFill>
            <a:srgbClr val="C6A2C9"/>
          </a:solidFill>
        </p:spPr>
        <p:txBody>
          <a:bodyPr lIns="0" tIns="0" rIns="0" bIns="0" anchor="ctr">
            <a:noAutofit/>
          </a:bodyPr>
          <a:lstStyle>
            <a:lvl1pPr>
              <a:defRPr sz="320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194" name="2"/>
          <p:cNvSpPr>
            <a:spLocks noGrp="1"/>
          </p:cNvSpPr>
          <p:nvPr>
            <p:ph type="body" sz="quarter" idx="14"/>
          </p:nvPr>
        </p:nvSpPr>
        <p:spPr>
          <a:xfrm>
            <a:off x="8269273" y="3870561"/>
            <a:ext cx="2609800" cy="2609798"/>
          </a:xfrm>
          <a:prstGeom prst="rect">
            <a:avLst/>
          </a:prstGeom>
          <a:solidFill>
            <a:srgbClr val="92AAC9"/>
          </a:solidFill>
        </p:spPr>
        <p:txBody>
          <a:bodyPr lIns="0" tIns="0" rIns="0" bIns="0" anchor="ctr">
            <a:noAutofit/>
          </a:bodyPr>
          <a:lstStyle>
            <a:lvl1pPr>
              <a:defRPr sz="320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195" name="3"/>
          <p:cNvSpPr>
            <a:spLocks noGrp="1"/>
          </p:cNvSpPr>
          <p:nvPr>
            <p:ph type="body" sz="quarter" idx="15"/>
          </p:nvPr>
        </p:nvSpPr>
        <p:spPr>
          <a:xfrm>
            <a:off x="8269273" y="7429149"/>
            <a:ext cx="2609800" cy="2609798"/>
          </a:xfrm>
          <a:prstGeom prst="rect">
            <a:avLst/>
          </a:prstGeom>
          <a:solidFill>
            <a:srgbClr val="123262"/>
          </a:solidFill>
        </p:spPr>
        <p:txBody>
          <a:bodyPr lIns="0" tIns="0" rIns="0" bIns="0" anchor="ctr">
            <a:noAutofit/>
          </a:bodyPr>
          <a:lstStyle>
            <a:lvl1pPr>
              <a:defRPr sz="320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196" name="4"/>
          <p:cNvSpPr>
            <a:spLocks noGrp="1"/>
          </p:cNvSpPr>
          <p:nvPr>
            <p:ph type="body" sz="quarter" idx="16"/>
          </p:nvPr>
        </p:nvSpPr>
        <p:spPr>
          <a:xfrm>
            <a:off x="8269273" y="10684382"/>
            <a:ext cx="2609800" cy="2609800"/>
          </a:xfrm>
          <a:prstGeom prst="rect">
            <a:avLst/>
          </a:prstGeom>
          <a:solidFill>
            <a:srgbClr val="539697"/>
          </a:solidFill>
        </p:spPr>
        <p:txBody>
          <a:bodyPr lIns="0" tIns="0" rIns="0" bIns="0" anchor="ctr">
            <a:noAutofit/>
          </a:bodyPr>
          <a:lstStyle>
            <a:lvl1pPr>
              <a:defRPr sz="320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4</a:t>
            </a:r>
          </a:p>
        </p:txBody>
      </p:sp>
      <p:sp>
        <p:nvSpPr>
          <p:cNvPr id="197" name="5"/>
          <p:cNvSpPr>
            <a:spLocks noGrp="1"/>
          </p:cNvSpPr>
          <p:nvPr>
            <p:ph type="body" sz="quarter" idx="17"/>
          </p:nvPr>
        </p:nvSpPr>
        <p:spPr>
          <a:xfrm>
            <a:off x="12069176" y="403688"/>
            <a:ext cx="2609798" cy="2609800"/>
          </a:xfrm>
          <a:prstGeom prst="rect">
            <a:avLst/>
          </a:prstGeom>
          <a:solidFill>
            <a:srgbClr val="948577"/>
          </a:solidFill>
        </p:spPr>
        <p:txBody>
          <a:bodyPr lIns="0" tIns="0" rIns="0" bIns="0" anchor="ctr">
            <a:noAutofit/>
          </a:bodyPr>
          <a:lstStyle>
            <a:lvl1pPr>
              <a:defRPr sz="320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5</a:t>
            </a:r>
          </a:p>
        </p:txBody>
      </p:sp>
      <p:sp>
        <p:nvSpPr>
          <p:cNvPr id="198" name="6"/>
          <p:cNvSpPr>
            <a:spLocks noGrp="1"/>
          </p:cNvSpPr>
          <p:nvPr>
            <p:ph type="body" sz="quarter" idx="18"/>
          </p:nvPr>
        </p:nvSpPr>
        <p:spPr>
          <a:xfrm>
            <a:off x="12069176" y="3836630"/>
            <a:ext cx="2609798" cy="2609800"/>
          </a:xfrm>
          <a:prstGeom prst="rect">
            <a:avLst/>
          </a:prstGeom>
          <a:solidFill>
            <a:srgbClr val="212121"/>
          </a:solidFill>
        </p:spPr>
        <p:txBody>
          <a:bodyPr lIns="0" tIns="0" rIns="0" bIns="0" anchor="ctr">
            <a:noAutofit/>
          </a:bodyPr>
          <a:lstStyle>
            <a:lvl1pPr>
              <a:defRPr sz="320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6</a:t>
            </a:r>
          </a:p>
        </p:txBody>
      </p:sp>
      <p:sp>
        <p:nvSpPr>
          <p:cNvPr id="199" name="7"/>
          <p:cNvSpPr>
            <a:spLocks noGrp="1"/>
          </p:cNvSpPr>
          <p:nvPr>
            <p:ph type="body" sz="quarter" idx="19"/>
          </p:nvPr>
        </p:nvSpPr>
        <p:spPr>
          <a:xfrm>
            <a:off x="12069176" y="7269574"/>
            <a:ext cx="2609798" cy="2609800"/>
          </a:xfrm>
          <a:prstGeom prst="rect">
            <a:avLst/>
          </a:prstGeom>
          <a:solidFill>
            <a:srgbClr val="FF7E79"/>
          </a:solidFill>
        </p:spPr>
        <p:txBody>
          <a:bodyPr lIns="0" tIns="0" rIns="0" bIns="0" anchor="ctr">
            <a:noAutofit/>
          </a:bodyPr>
          <a:lstStyle>
            <a:lvl1pPr>
              <a:defRPr sz="320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7</a:t>
            </a:r>
          </a:p>
        </p:txBody>
      </p:sp>
      <p:sp>
        <p:nvSpPr>
          <p:cNvPr id="200" name="8"/>
          <p:cNvSpPr>
            <a:spLocks noGrp="1"/>
          </p:cNvSpPr>
          <p:nvPr>
            <p:ph type="body" sz="quarter" idx="20"/>
          </p:nvPr>
        </p:nvSpPr>
        <p:spPr>
          <a:xfrm>
            <a:off x="12069176" y="10702516"/>
            <a:ext cx="2609798" cy="2609800"/>
          </a:xfrm>
          <a:prstGeom prst="rect">
            <a:avLst/>
          </a:prstGeom>
          <a:solidFill>
            <a:srgbClr val="B5B5B5"/>
          </a:solidFill>
        </p:spPr>
        <p:txBody>
          <a:bodyPr lIns="0" tIns="0" rIns="0" bIns="0" anchor="ctr">
            <a:noAutofit/>
          </a:bodyPr>
          <a:lstStyle>
            <a:lvl1pPr>
              <a:defRPr sz="320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8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LOR/FONT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olor: #000000"/>
          <p:cNvSpPr txBox="1"/>
          <p:nvPr/>
        </p:nvSpPr>
        <p:spPr>
          <a:xfrm>
            <a:off x="11518656" y="3859734"/>
            <a:ext cx="4203072" cy="795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>
            <a:lvl1pPr>
              <a:defRPr sz="4500">
                <a:solidFill>
                  <a:srgbClr val="262626"/>
                </a:solidFill>
              </a:defRPr>
            </a:lvl1pPr>
          </a:lstStyle>
          <a:p>
            <a:r>
              <a:rPr sz="4501"/>
              <a:t>Color: #000000</a:t>
            </a:r>
          </a:p>
        </p:txBody>
      </p:sp>
      <p:sp>
        <p:nvSpPr>
          <p:cNvPr id="209" name="Blur - 9pt"/>
          <p:cNvSpPr txBox="1"/>
          <p:nvPr/>
        </p:nvSpPr>
        <p:spPr>
          <a:xfrm>
            <a:off x="11526248" y="4847862"/>
            <a:ext cx="2587245" cy="795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>
            <a:lvl1pPr>
              <a:defRPr sz="4500">
                <a:solidFill>
                  <a:srgbClr val="262626"/>
                </a:solidFill>
              </a:defRPr>
            </a:lvl1pPr>
          </a:lstStyle>
          <a:p>
            <a:r>
              <a:rPr sz="4501"/>
              <a:t>Blur - 9pt</a:t>
            </a:r>
          </a:p>
        </p:txBody>
      </p:sp>
      <p:sp>
        <p:nvSpPr>
          <p:cNvPr id="210" name="Image"/>
          <p:cNvSpPr>
            <a:spLocks noGrp="1"/>
          </p:cNvSpPr>
          <p:nvPr>
            <p:ph type="pic" sz="half" idx="13"/>
          </p:nvPr>
        </p:nvSpPr>
        <p:spPr>
          <a:xfrm>
            <a:off x="924236" y="2686830"/>
            <a:ext cx="9833623" cy="9229952"/>
          </a:xfrm>
          <a:prstGeom prst="rect">
            <a:avLst/>
          </a:prstGeom>
          <a:effectLst>
            <a:outerShdw blurRad="114300" dist="127000" dir="2760000" rotWithShape="0">
              <a:srgbClr val="000000">
                <a:alpha val="34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1" name="Image Drop Shadow"/>
          <p:cNvSpPr txBox="1"/>
          <p:nvPr/>
        </p:nvSpPr>
        <p:spPr>
          <a:xfrm>
            <a:off x="11353924" y="2464453"/>
            <a:ext cx="7138171" cy="995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>
            <a:lvl1pPr>
              <a:defRPr sz="5800">
                <a:solidFill>
                  <a:srgbClr val="262626"/>
                </a:solidFill>
              </a:defRPr>
            </a:lvl1pPr>
          </a:lstStyle>
          <a:p>
            <a:r>
              <a:rPr sz="5799"/>
              <a:t>Image Drop Shadow</a:t>
            </a:r>
          </a:p>
        </p:txBody>
      </p:sp>
      <p:sp>
        <p:nvSpPr>
          <p:cNvPr id="212" name="Offset - 10pt"/>
          <p:cNvSpPr txBox="1"/>
          <p:nvPr/>
        </p:nvSpPr>
        <p:spPr>
          <a:xfrm>
            <a:off x="11522026" y="5835992"/>
            <a:ext cx="3451263" cy="795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>
            <a:lvl1pPr>
              <a:defRPr sz="4500">
                <a:solidFill>
                  <a:srgbClr val="262626"/>
                </a:solidFill>
              </a:defRPr>
            </a:lvl1pPr>
          </a:lstStyle>
          <a:p>
            <a:r>
              <a:rPr sz="4501"/>
              <a:t>Offset - 10pt</a:t>
            </a:r>
          </a:p>
        </p:txBody>
      </p:sp>
      <p:sp>
        <p:nvSpPr>
          <p:cNvPr id="213" name="Opacity - 34%"/>
          <p:cNvSpPr txBox="1"/>
          <p:nvPr/>
        </p:nvSpPr>
        <p:spPr>
          <a:xfrm>
            <a:off x="11521687" y="6824120"/>
            <a:ext cx="3762246" cy="795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>
            <a:lvl1pPr>
              <a:defRPr sz="4500">
                <a:solidFill>
                  <a:srgbClr val="262626"/>
                </a:solidFill>
              </a:defRPr>
            </a:lvl1pPr>
          </a:lstStyle>
          <a:p>
            <a:r>
              <a:rPr sz="4501"/>
              <a:t>Opacity - 34%</a:t>
            </a:r>
          </a:p>
        </p:txBody>
      </p:sp>
      <p:sp>
        <p:nvSpPr>
          <p:cNvPr id="214" name="Angle - 314"/>
          <p:cNvSpPr txBox="1"/>
          <p:nvPr/>
        </p:nvSpPr>
        <p:spPr>
          <a:xfrm>
            <a:off x="11523663" y="7839310"/>
            <a:ext cx="3085778" cy="795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>
            <a:lvl1pPr>
              <a:defRPr sz="4500">
                <a:solidFill>
                  <a:srgbClr val="262626"/>
                </a:solidFill>
              </a:defRPr>
            </a:lvl1pPr>
          </a:lstStyle>
          <a:p>
            <a:r>
              <a:rPr sz="4501"/>
              <a:t>Angle - 314</a:t>
            </a:r>
          </a:p>
        </p:txBody>
      </p:sp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al Question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577762" y="4013201"/>
            <a:ext cx="13289075" cy="572241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5999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  <a:lvl2pPr algn="l">
              <a:lnSpc>
                <a:spcPct val="80000"/>
              </a:lnSpc>
              <a:defRPr sz="5999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2pPr>
            <a:lvl3pPr algn="l">
              <a:lnSpc>
                <a:spcPct val="80000"/>
              </a:lnSpc>
              <a:defRPr sz="5999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3pPr>
            <a:lvl4pPr algn="l">
              <a:lnSpc>
                <a:spcPct val="80000"/>
              </a:lnSpc>
              <a:defRPr sz="5999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4pPr>
            <a:lvl5pPr algn="l">
              <a:lnSpc>
                <a:spcPct val="80000"/>
              </a:lnSpc>
              <a:defRPr sz="5999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Rectangle"/>
          <p:cNvSpPr>
            <a:spLocks noGrp="1"/>
          </p:cNvSpPr>
          <p:nvPr>
            <p:ph type="body" idx="13"/>
          </p:nvPr>
        </p:nvSpPr>
        <p:spPr>
          <a:xfrm>
            <a:off x="-231750" y="5194301"/>
            <a:ext cx="15730735" cy="9542698"/>
          </a:xfrm>
          <a:prstGeom prst="rect">
            <a:avLst/>
          </a:prstGeom>
          <a:solidFill>
            <a:srgbClr val="F3F2F1"/>
          </a:solidFill>
        </p:spPr>
        <p:txBody>
          <a:bodyPr lIns="0" tIns="0" rIns="0" bIns="0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0" name="Line"/>
          <p:cNvSpPr>
            <a:spLocks noGrp="1"/>
          </p:cNvSpPr>
          <p:nvPr>
            <p:ph type="body" sz="quarter" idx="14"/>
          </p:nvPr>
        </p:nvSpPr>
        <p:spPr>
          <a:xfrm>
            <a:off x="1679035" y="5173801"/>
            <a:ext cx="4143611" cy="2"/>
          </a:xfrm>
          <a:prstGeom prst="line">
            <a:avLst/>
          </a:prstGeom>
          <a:ln w="50800">
            <a:solidFill>
              <a:srgbClr val="566889"/>
            </a:solidFill>
            <a:headEnd type="oval"/>
          </a:ln>
        </p:spPr>
        <p:txBody>
          <a:bodyPr lIns="0" tIns="0" rIns="0" bIns="0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tructor 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al Question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574801" y="3175001"/>
            <a:ext cx="13289075" cy="572241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5999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  <a:lvl2pPr algn="l">
              <a:lnSpc>
                <a:spcPct val="80000"/>
              </a:lnSpc>
              <a:defRPr sz="5999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2pPr>
            <a:lvl3pPr algn="l">
              <a:lnSpc>
                <a:spcPct val="80000"/>
              </a:lnSpc>
              <a:defRPr sz="5999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3pPr>
            <a:lvl4pPr algn="l">
              <a:lnSpc>
                <a:spcPct val="80000"/>
              </a:lnSpc>
              <a:defRPr sz="5999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4pPr>
            <a:lvl5pPr algn="l">
              <a:lnSpc>
                <a:spcPct val="80000"/>
              </a:lnSpc>
              <a:defRPr sz="5999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Rectangle"/>
          <p:cNvSpPr>
            <a:spLocks noGrp="1"/>
          </p:cNvSpPr>
          <p:nvPr>
            <p:ph type="body" idx="13"/>
          </p:nvPr>
        </p:nvSpPr>
        <p:spPr>
          <a:xfrm>
            <a:off x="-231750" y="5194301"/>
            <a:ext cx="15730735" cy="9542698"/>
          </a:xfrm>
          <a:prstGeom prst="rect">
            <a:avLst/>
          </a:prstGeom>
          <a:solidFill>
            <a:srgbClr val="F3F2F1"/>
          </a:solidFill>
        </p:spPr>
        <p:txBody>
          <a:bodyPr lIns="0" tIns="0" rIns="0" bIns="0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8" name="Line"/>
          <p:cNvSpPr>
            <a:spLocks noGrp="1"/>
          </p:cNvSpPr>
          <p:nvPr>
            <p:ph type="body" sz="quarter" idx="14"/>
          </p:nvPr>
        </p:nvSpPr>
        <p:spPr>
          <a:xfrm>
            <a:off x="1679035" y="5173801"/>
            <a:ext cx="4143611" cy="2"/>
          </a:xfrm>
          <a:prstGeom prst="line">
            <a:avLst/>
          </a:prstGeom>
          <a:ln w="50800">
            <a:solidFill>
              <a:srgbClr val="566889"/>
            </a:solidFill>
            <a:headEnd type="oval"/>
          </a:ln>
        </p:spPr>
        <p:txBody>
          <a:bodyPr lIns="0" tIns="0" rIns="0" bIns="0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Line"/>
          <p:cNvSpPr>
            <a:spLocks noGrp="1"/>
          </p:cNvSpPr>
          <p:nvPr>
            <p:ph type="body" sz="quarter" idx="13"/>
          </p:nvPr>
        </p:nvSpPr>
        <p:spPr>
          <a:xfrm>
            <a:off x="16069087" y="3400543"/>
            <a:ext cx="9917967" cy="2"/>
          </a:xfrm>
          <a:prstGeom prst="line">
            <a:avLst/>
          </a:prstGeom>
          <a:ln w="76200">
            <a:solidFill>
              <a:srgbClr val="235F9C"/>
            </a:solidFill>
          </a:ln>
        </p:spPr>
        <p:txBody>
          <a:bodyPr lIns="0" tIns="0" rIns="0" bIns="0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5" name="Double-Click to Edit"/>
          <p:cNvSpPr txBox="1">
            <a:spLocks noGrp="1"/>
          </p:cNvSpPr>
          <p:nvPr>
            <p:ph type="body" sz="quarter" idx="14"/>
          </p:nvPr>
        </p:nvSpPr>
        <p:spPr>
          <a:xfrm>
            <a:off x="16856869" y="3820817"/>
            <a:ext cx="6609915" cy="641329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>
              <a:defRPr sz="3501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t>Double-Click to Edit</a:t>
            </a:r>
          </a:p>
        </p:txBody>
      </p:sp>
      <p:sp>
        <p:nvSpPr>
          <p:cNvPr id="116" name="Square"/>
          <p:cNvSpPr>
            <a:spLocks noGrp="1"/>
          </p:cNvSpPr>
          <p:nvPr>
            <p:ph type="body" sz="quarter" idx="15"/>
          </p:nvPr>
        </p:nvSpPr>
        <p:spPr>
          <a:xfrm>
            <a:off x="16161376" y="3954369"/>
            <a:ext cx="425025" cy="425026"/>
          </a:xfrm>
          <a:prstGeom prst="rect">
            <a:avLst/>
          </a:prstGeom>
          <a:solidFill>
            <a:srgbClr val="00539B">
              <a:alpha val="80025"/>
            </a:srgbClr>
          </a:solidFill>
        </p:spPr>
        <p:txBody>
          <a:bodyPr lIns="0" tIns="0" rIns="0" bIns="0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7" name="Double-Click to Edit"/>
          <p:cNvSpPr txBox="1">
            <a:spLocks noGrp="1"/>
          </p:cNvSpPr>
          <p:nvPr>
            <p:ph type="body" sz="quarter" idx="16"/>
          </p:nvPr>
        </p:nvSpPr>
        <p:spPr>
          <a:xfrm>
            <a:off x="16856869" y="5057057"/>
            <a:ext cx="6600585" cy="641329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>
              <a:defRPr sz="3501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t>Double-Click to Edit</a:t>
            </a:r>
          </a:p>
        </p:txBody>
      </p:sp>
      <p:sp>
        <p:nvSpPr>
          <p:cNvPr id="118" name="Square"/>
          <p:cNvSpPr>
            <a:spLocks noGrp="1"/>
          </p:cNvSpPr>
          <p:nvPr>
            <p:ph type="body" sz="quarter" idx="17"/>
          </p:nvPr>
        </p:nvSpPr>
        <p:spPr>
          <a:xfrm>
            <a:off x="16161376" y="5182143"/>
            <a:ext cx="425025" cy="425026"/>
          </a:xfrm>
          <a:prstGeom prst="rect">
            <a:avLst/>
          </a:prstGeom>
          <a:solidFill>
            <a:srgbClr val="00539B">
              <a:alpha val="80025"/>
            </a:srgbClr>
          </a:solidFill>
        </p:spPr>
        <p:txBody>
          <a:bodyPr lIns="0" tIns="0" rIns="0" bIns="0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9" name="Double-Click to Edit"/>
          <p:cNvSpPr txBox="1">
            <a:spLocks noGrp="1"/>
          </p:cNvSpPr>
          <p:nvPr>
            <p:ph type="body" sz="quarter" idx="18"/>
          </p:nvPr>
        </p:nvSpPr>
        <p:spPr>
          <a:xfrm>
            <a:off x="16069088" y="2554067"/>
            <a:ext cx="7661961" cy="718274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>
              <a:defRPr sz="4001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t>Double-Click to Edit</a:t>
            </a:r>
          </a:p>
        </p:txBody>
      </p:sp>
      <p:sp>
        <p:nvSpPr>
          <p:cNvPr id="120" name="Double-Click to Edit"/>
          <p:cNvSpPr txBox="1">
            <a:spLocks noGrp="1"/>
          </p:cNvSpPr>
          <p:nvPr>
            <p:ph type="body" sz="quarter" idx="19"/>
          </p:nvPr>
        </p:nvSpPr>
        <p:spPr>
          <a:xfrm>
            <a:off x="16856869" y="6293297"/>
            <a:ext cx="6600585" cy="641329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>
              <a:defRPr sz="3501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t>Double-Click to Edit</a:t>
            </a:r>
          </a:p>
        </p:txBody>
      </p:sp>
      <p:sp>
        <p:nvSpPr>
          <p:cNvPr id="121" name="Square"/>
          <p:cNvSpPr>
            <a:spLocks noGrp="1"/>
          </p:cNvSpPr>
          <p:nvPr>
            <p:ph type="body" sz="quarter" idx="20"/>
          </p:nvPr>
        </p:nvSpPr>
        <p:spPr>
          <a:xfrm>
            <a:off x="16161376" y="6409915"/>
            <a:ext cx="425025" cy="425026"/>
          </a:xfrm>
          <a:prstGeom prst="rect">
            <a:avLst/>
          </a:prstGeom>
          <a:solidFill>
            <a:srgbClr val="00539B">
              <a:alpha val="80025"/>
            </a:srgbClr>
          </a:solidFill>
        </p:spPr>
        <p:txBody>
          <a:bodyPr lIns="0" tIns="0" rIns="0" bIns="0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2" name="Double-Click to Edit"/>
          <p:cNvSpPr txBox="1">
            <a:spLocks noGrp="1"/>
          </p:cNvSpPr>
          <p:nvPr>
            <p:ph type="body" sz="quarter" idx="21"/>
          </p:nvPr>
        </p:nvSpPr>
        <p:spPr>
          <a:xfrm>
            <a:off x="16856869" y="7529535"/>
            <a:ext cx="6600585" cy="641329"/>
          </a:xfrm>
          <a:prstGeom prst="rect">
            <a:avLst/>
          </a:prstGeom>
        </p:spPr>
        <p:txBody>
          <a:bodyPr anchor="ctr">
            <a:spAutoFit/>
          </a:bodyPr>
          <a:lstStyle>
            <a:lvl1pPr algn="l">
              <a:defRPr sz="3501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t>Double-Click to Edit</a:t>
            </a:r>
          </a:p>
        </p:txBody>
      </p:sp>
      <p:sp>
        <p:nvSpPr>
          <p:cNvPr id="123" name="Square"/>
          <p:cNvSpPr>
            <a:spLocks noGrp="1"/>
          </p:cNvSpPr>
          <p:nvPr>
            <p:ph type="body" sz="quarter" idx="22"/>
          </p:nvPr>
        </p:nvSpPr>
        <p:spPr>
          <a:xfrm>
            <a:off x="16161376" y="7637687"/>
            <a:ext cx="425025" cy="425026"/>
          </a:xfrm>
          <a:prstGeom prst="rect">
            <a:avLst/>
          </a:prstGeom>
          <a:solidFill>
            <a:srgbClr val="00539B">
              <a:alpha val="80025"/>
            </a:srgbClr>
          </a:solidFill>
        </p:spPr>
        <p:txBody>
          <a:bodyPr lIns="0" tIns="0" rIns="0" bIns="0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3" name="Image"/>
          <p:cNvSpPr>
            <a:spLocks noGrp="1"/>
          </p:cNvSpPr>
          <p:nvPr>
            <p:ph type="pic" sz="half" idx="13"/>
          </p:nvPr>
        </p:nvSpPr>
        <p:spPr>
          <a:xfrm>
            <a:off x="1640904" y="2576574"/>
            <a:ext cx="9833623" cy="9229952"/>
          </a:xfrm>
          <a:prstGeom prst="rect">
            <a:avLst/>
          </a:prstGeom>
          <a:effectLst>
            <a:outerShdw blurRad="114300" dist="127000" dir="2760000" rotWithShape="0">
              <a:srgbClr val="000000">
                <a:alpha val="34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Double-Click to Edit"/>
          <p:cNvSpPr txBox="1">
            <a:spLocks noGrp="1"/>
          </p:cNvSpPr>
          <p:nvPr>
            <p:ph type="body" sz="half" idx="13"/>
          </p:nvPr>
        </p:nvSpPr>
        <p:spPr>
          <a:xfrm>
            <a:off x="988657" y="3170582"/>
            <a:ext cx="17403222" cy="4935608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821571">
              <a:defRPr sz="3501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t>Double-Click to Edit</a:t>
            </a:r>
          </a:p>
        </p:txBody>
      </p:sp>
      <p:sp>
        <p:nvSpPr>
          <p:cNvPr id="142" name="Double-Click to Edit"/>
          <p:cNvSpPr txBox="1">
            <a:spLocks noGrp="1"/>
          </p:cNvSpPr>
          <p:nvPr>
            <p:ph type="body" sz="quarter" idx="14"/>
          </p:nvPr>
        </p:nvSpPr>
        <p:spPr>
          <a:xfrm>
            <a:off x="988653" y="2300774"/>
            <a:ext cx="5535714" cy="917576"/>
          </a:xfrm>
          <a:prstGeom prst="rect">
            <a:avLst/>
          </a:prstGeom>
        </p:spPr>
        <p:txBody>
          <a:bodyPr wrap="none" lIns="71437" tIns="71437" rIns="71437" bIns="71437" anchor="ctr"/>
          <a:lstStyle>
            <a:lvl1pPr algn="l" defTabSz="821571">
              <a:defRPr sz="4501">
                <a:solidFill>
                  <a:srgbClr val="262626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Double-Click to Edit</a:t>
            </a:r>
          </a:p>
        </p:txBody>
      </p:sp>
      <p:sp>
        <p:nvSpPr>
          <p:cNvPr id="143" name="Credits"/>
          <p:cNvSpPr/>
          <p:nvPr/>
        </p:nvSpPr>
        <p:spPr>
          <a:xfrm>
            <a:off x="915173" y="63500"/>
            <a:ext cx="22553657" cy="213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99" tIns="50799" rIns="50799" bIns="50799" anchor="ctr">
            <a:normAutofit/>
          </a:bodyPr>
          <a:lstStyle>
            <a:lvl1pPr>
              <a:defRPr sz="6500">
                <a:solidFill>
                  <a:srgbClr val="00539B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r>
              <a:rPr sz="6500"/>
              <a:t>Credits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"/>
          <p:cNvSpPr/>
          <p:nvPr/>
        </p:nvSpPr>
        <p:spPr>
          <a:xfrm>
            <a:off x="805341" y="9386839"/>
            <a:ext cx="22623053" cy="3989510"/>
          </a:xfrm>
          <a:prstGeom prst="rect">
            <a:avLst/>
          </a:prstGeom>
          <a:solidFill>
            <a:srgbClr val="001A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/>
            </a:pPr>
            <a:endParaRPr sz="3201"/>
          </a:p>
        </p:txBody>
      </p:sp>
      <p:sp>
        <p:nvSpPr>
          <p:cNvPr id="152" name="Rectangle"/>
          <p:cNvSpPr/>
          <p:nvPr/>
        </p:nvSpPr>
        <p:spPr>
          <a:xfrm>
            <a:off x="14748078" y="440966"/>
            <a:ext cx="9283702" cy="5635292"/>
          </a:xfrm>
          <a:prstGeom prst="rect">
            <a:avLst/>
          </a:prstGeom>
          <a:solidFill>
            <a:srgbClr val="001A5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/>
            </a:pPr>
            <a:endParaRPr sz="3201"/>
          </a:p>
        </p:txBody>
      </p:sp>
      <p:pic>
        <p:nvPicPr>
          <p:cNvPr id="153" name="plusDS_logo_navy01.png" descr="plusDS_logo_navy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9609" y="3927007"/>
            <a:ext cx="24384000" cy="5861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lusDS_logo_navy02.png" descr="plusDS_logo_navy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12218" y="-984405"/>
            <a:ext cx="9271000" cy="6883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lusDS_logo_white01.png" descr="plusDS_logo_white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47361" y="8255899"/>
            <a:ext cx="24384000" cy="5861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lusDS_logo_white02.png" descr="plusDS_logo_white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547670" y="-183089"/>
            <a:ext cx="9283702" cy="6883402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39801" y="63500"/>
            <a:ext cx="22504401" cy="233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778001" y="7073900"/>
            <a:ext cx="20828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68443" y="13081000"/>
            <a:ext cx="434413" cy="47205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1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ransition spd="med"/>
  <p:txStyles>
    <p:titleStyle>
      <a:lvl1pPr marL="0" marR="0" indent="0" algn="ctr" defTabSz="8255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500" b="0" i="0" u="none" strike="noStrike" cap="none" spc="0" baseline="0">
          <a:ln>
            <a:noFill/>
          </a:ln>
          <a:solidFill>
            <a:srgbClr val="00539B"/>
          </a:solidFill>
          <a:uFillTx/>
          <a:latin typeface="Open Sans Bold"/>
          <a:ea typeface="Open Sans Bold"/>
          <a:cs typeface="Open Sans Bold"/>
          <a:sym typeface="Open Sans Bold"/>
        </a:defRPr>
      </a:lvl1pPr>
      <a:lvl2pPr marL="0" marR="0" indent="0" algn="ctr" defTabSz="8255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500" b="0" i="0" u="none" strike="noStrike" cap="none" spc="0" baseline="0">
          <a:ln>
            <a:noFill/>
          </a:ln>
          <a:solidFill>
            <a:srgbClr val="00539B"/>
          </a:solidFill>
          <a:uFillTx/>
          <a:latin typeface="Open Sans Bold"/>
          <a:ea typeface="Open Sans Bold"/>
          <a:cs typeface="Open Sans Bold"/>
          <a:sym typeface="Open Sans Bold"/>
        </a:defRPr>
      </a:lvl2pPr>
      <a:lvl3pPr marL="0" marR="0" indent="0" algn="ctr" defTabSz="8255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500" b="0" i="0" u="none" strike="noStrike" cap="none" spc="0" baseline="0">
          <a:ln>
            <a:noFill/>
          </a:ln>
          <a:solidFill>
            <a:srgbClr val="00539B"/>
          </a:solidFill>
          <a:uFillTx/>
          <a:latin typeface="Open Sans Bold"/>
          <a:ea typeface="Open Sans Bold"/>
          <a:cs typeface="Open Sans Bold"/>
          <a:sym typeface="Open Sans Bold"/>
        </a:defRPr>
      </a:lvl3pPr>
      <a:lvl4pPr marL="0" marR="0" indent="0" algn="ctr" defTabSz="8255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500" b="0" i="0" u="none" strike="noStrike" cap="none" spc="0" baseline="0">
          <a:ln>
            <a:noFill/>
          </a:ln>
          <a:solidFill>
            <a:srgbClr val="00539B"/>
          </a:solidFill>
          <a:uFillTx/>
          <a:latin typeface="Open Sans Bold"/>
          <a:ea typeface="Open Sans Bold"/>
          <a:cs typeface="Open Sans Bold"/>
          <a:sym typeface="Open Sans Bold"/>
        </a:defRPr>
      </a:lvl4pPr>
      <a:lvl5pPr marL="0" marR="0" indent="0" algn="ctr" defTabSz="8255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500" b="0" i="0" u="none" strike="noStrike" cap="none" spc="0" baseline="0">
          <a:ln>
            <a:noFill/>
          </a:ln>
          <a:solidFill>
            <a:srgbClr val="00539B"/>
          </a:solidFill>
          <a:uFillTx/>
          <a:latin typeface="Open Sans Bold"/>
          <a:ea typeface="Open Sans Bold"/>
          <a:cs typeface="Open Sans Bold"/>
          <a:sym typeface="Open Sans Bold"/>
        </a:defRPr>
      </a:lvl5pPr>
      <a:lvl6pPr marL="0" marR="0" indent="0" algn="ctr" defTabSz="8255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500" b="0" i="0" u="none" strike="noStrike" cap="none" spc="0" baseline="0">
          <a:ln>
            <a:noFill/>
          </a:ln>
          <a:solidFill>
            <a:srgbClr val="00539B"/>
          </a:solidFill>
          <a:uFillTx/>
          <a:latin typeface="Open Sans Bold"/>
          <a:ea typeface="Open Sans Bold"/>
          <a:cs typeface="Open Sans Bold"/>
          <a:sym typeface="Open Sans Bold"/>
        </a:defRPr>
      </a:lvl6pPr>
      <a:lvl7pPr marL="0" marR="0" indent="0" algn="ctr" defTabSz="8255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500" b="0" i="0" u="none" strike="noStrike" cap="none" spc="0" baseline="0">
          <a:ln>
            <a:noFill/>
          </a:ln>
          <a:solidFill>
            <a:srgbClr val="00539B"/>
          </a:solidFill>
          <a:uFillTx/>
          <a:latin typeface="Open Sans Bold"/>
          <a:ea typeface="Open Sans Bold"/>
          <a:cs typeface="Open Sans Bold"/>
          <a:sym typeface="Open Sans Bold"/>
        </a:defRPr>
      </a:lvl7pPr>
      <a:lvl8pPr marL="0" marR="0" indent="0" algn="ctr" defTabSz="8255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500" b="0" i="0" u="none" strike="noStrike" cap="none" spc="0" baseline="0">
          <a:ln>
            <a:noFill/>
          </a:ln>
          <a:solidFill>
            <a:srgbClr val="00539B"/>
          </a:solidFill>
          <a:uFillTx/>
          <a:latin typeface="Open Sans Bold"/>
          <a:ea typeface="Open Sans Bold"/>
          <a:cs typeface="Open Sans Bold"/>
          <a:sym typeface="Open Sans Bold"/>
        </a:defRPr>
      </a:lvl8pPr>
      <a:lvl9pPr marL="0" marR="0" indent="0" algn="ctr" defTabSz="8255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500" b="0" i="0" u="none" strike="noStrike" cap="none" spc="0" baseline="0">
          <a:ln>
            <a:noFill/>
          </a:ln>
          <a:solidFill>
            <a:srgbClr val="00539B"/>
          </a:solidFill>
          <a:uFillTx/>
          <a:latin typeface="Open Sans Bold"/>
          <a:ea typeface="Open Sans Bold"/>
          <a:cs typeface="Open Sans Bold"/>
          <a:sym typeface="Open Sans Bold"/>
        </a:defRPr>
      </a:lvl9pPr>
    </p:titleStyle>
    <p:bodyStyle>
      <a:lvl1pPr marL="0" marR="0" indent="0" algn="ctr" defTabSz="825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399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825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399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825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399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825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399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825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399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355617" algn="ctr" defTabSz="825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399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711236" algn="ctr" defTabSz="825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399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066853" algn="ctr" defTabSz="825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399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422472" algn="ctr" defTabSz="825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399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11" algn="ctr" defTabSz="8255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22" algn="ctr" defTabSz="8255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33" algn="ctr" defTabSz="8255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47" algn="ctr" defTabSz="8255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58" algn="ctr" defTabSz="8255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69" algn="ctr" defTabSz="8255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80" algn="ctr" defTabSz="8255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91" algn="ctr" defTabSz="8255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1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nsorFlow Introduction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TensorFlow 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FD3AC1-FD21-43EB-9D64-A4805BAB3737}"/>
              </a:ext>
            </a:extLst>
          </p:cNvPr>
          <p:cNvSpPr txBox="1"/>
          <p:nvPr/>
        </p:nvSpPr>
        <p:spPr>
          <a:xfrm>
            <a:off x="18135600" y="12562615"/>
            <a:ext cx="5929741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Regular"/>
                <a:ea typeface="Open Sans Regular"/>
                <a:cs typeface="Open Sans Regular"/>
                <a:sym typeface="Open Sans Regular"/>
              </a:rPr>
              <a:t>Instructor: Kevin Liang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\"/>
          <p:cNvSpPr>
            <a:spLocks noGrp="1"/>
          </p:cNvSpPr>
          <p:nvPr>
            <p:ph type="title"/>
          </p:nvPr>
        </p:nvSpPr>
        <p:spPr>
          <a:xfrm>
            <a:off x="372397" y="-3872854"/>
            <a:ext cx="22504401" cy="2336801"/>
          </a:xfrm>
          <a:prstGeom prst="rect">
            <a:avLst/>
          </a:prstGeom>
        </p:spPr>
        <p:txBody>
          <a:bodyPr/>
          <a:lstStyle/>
          <a:p>
            <a:r>
              <a:t>\</a:t>
            </a:r>
          </a:p>
        </p:txBody>
      </p:sp>
      <p:sp>
        <p:nvSpPr>
          <p:cNvPr id="348" name="Introduces numpy.array for multidimensional numerical array support, as well as many common numerical operations"/>
          <p:cNvSpPr txBox="1"/>
          <p:nvPr/>
        </p:nvSpPr>
        <p:spPr>
          <a:xfrm>
            <a:off x="5579127" y="4291700"/>
            <a:ext cx="12909832" cy="84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99" tIns="50799" rIns="50799" bIns="50799" anchor="ctr">
            <a:spAutoFit/>
          </a:bodyPr>
          <a:lstStyle/>
          <a:p>
            <a:pPr algn="l" defTabSz="457222">
              <a:lnSpc>
                <a:spcPts val="6400"/>
              </a:lnSpc>
              <a:defRPr sz="4500">
                <a:solidFill>
                  <a:srgbClr val="000000"/>
                </a:solidFill>
              </a:defRPr>
            </a:pPr>
            <a:endParaRPr sz="4501" dirty="0"/>
          </a:p>
        </p:txBody>
      </p:sp>
      <p:grpSp>
        <p:nvGrpSpPr>
          <p:cNvPr id="32" name="Group">
            <a:extLst>
              <a:ext uri="{FF2B5EF4-FFF2-40B4-BE49-F238E27FC236}">
                <a16:creationId xmlns:a16="http://schemas.microsoft.com/office/drawing/2014/main" id="{C869A6C3-AD54-184C-825F-A95F8FFC43A8}"/>
              </a:ext>
            </a:extLst>
          </p:cNvPr>
          <p:cNvGrpSpPr/>
          <p:nvPr/>
        </p:nvGrpSpPr>
        <p:grpSpPr>
          <a:xfrm>
            <a:off x="0" y="-210227"/>
            <a:ext cx="4584742" cy="13926227"/>
            <a:chOff x="0" y="0"/>
            <a:chExt cx="4584740" cy="13926225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75DE9238-35B0-6E41-B93D-D5236F43EBE0}"/>
                </a:ext>
              </a:extLst>
            </p:cNvPr>
            <p:cNvSpPr/>
            <p:nvPr/>
          </p:nvSpPr>
          <p:spPr>
            <a:xfrm>
              <a:off x="0" y="0"/>
              <a:ext cx="4584740" cy="13913644"/>
            </a:xfrm>
            <a:prstGeom prst="rect">
              <a:avLst/>
            </a:prstGeom>
            <a:solidFill>
              <a:srgbClr val="334F7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67B8B037-7A98-8145-8D53-4E6FEB202C8C}"/>
                </a:ext>
              </a:extLst>
            </p:cNvPr>
            <p:cNvSpPr/>
            <p:nvPr/>
          </p:nvSpPr>
          <p:spPr>
            <a:xfrm>
              <a:off x="0" y="13483359"/>
              <a:ext cx="4584740" cy="442866"/>
            </a:xfrm>
            <a:prstGeom prst="rect">
              <a:avLst/>
            </a:prstGeom>
            <a:solidFill>
              <a:srgbClr val="FFD96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 dirty="0"/>
            </a:p>
          </p:txBody>
        </p:sp>
      </p:grpSp>
      <p:pic>
        <p:nvPicPr>
          <p:cNvPr id="35" name="Image" descr="Image">
            <a:extLst>
              <a:ext uri="{FF2B5EF4-FFF2-40B4-BE49-F238E27FC236}">
                <a16:creationId xmlns:a16="http://schemas.microsoft.com/office/drawing/2014/main" id="{E9D13256-FD71-4545-9FC7-56FF03529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r="62406"/>
          <a:stretch>
            <a:fillRect/>
          </a:stretch>
        </p:blipFill>
        <p:spPr>
          <a:xfrm>
            <a:off x="895944" y="4744363"/>
            <a:ext cx="2823241" cy="2977555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What About NumPy?">
            <a:extLst>
              <a:ext uri="{FF2B5EF4-FFF2-40B4-BE49-F238E27FC236}">
                <a16:creationId xmlns:a16="http://schemas.microsoft.com/office/drawing/2014/main" id="{71FC2938-0F0D-114A-AF5B-21F2B5600879}"/>
              </a:ext>
            </a:extLst>
          </p:cNvPr>
          <p:cNvSpPr txBox="1"/>
          <p:nvPr/>
        </p:nvSpPr>
        <p:spPr>
          <a:xfrm>
            <a:off x="104934" y="2724149"/>
            <a:ext cx="4479808" cy="1345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799" tIns="50799" rIns="50799" bIns="50799" anchor="ctr">
            <a:spAutoFit/>
          </a:bodyPr>
          <a:lstStyle>
            <a:lvl1pPr>
              <a:lnSpc>
                <a:spcPct val="80000"/>
              </a:lnSpc>
              <a:defRPr sz="5000"/>
            </a:lvl1pPr>
          </a:lstStyle>
          <a:p>
            <a:r>
              <a:rPr sz="5001" dirty="0"/>
              <a:t>What About NumPy?</a:t>
            </a:r>
          </a:p>
        </p:txBody>
      </p:sp>
      <p:sp>
        <p:nvSpPr>
          <p:cNvPr id="37" name="Triangle">
            <a:extLst>
              <a:ext uri="{FF2B5EF4-FFF2-40B4-BE49-F238E27FC236}">
                <a16:creationId xmlns:a16="http://schemas.microsoft.com/office/drawing/2014/main" id="{94E05746-197D-284C-BAE9-5EDA35E8662E}"/>
              </a:ext>
            </a:extLst>
          </p:cNvPr>
          <p:cNvSpPr/>
          <p:nvPr/>
        </p:nvSpPr>
        <p:spPr>
          <a:xfrm rot="5387670">
            <a:off x="4377449" y="3540300"/>
            <a:ext cx="1060906" cy="670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334F7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38" name="Popular Python package for numerical…">
            <a:extLst>
              <a:ext uri="{FF2B5EF4-FFF2-40B4-BE49-F238E27FC236}">
                <a16:creationId xmlns:a16="http://schemas.microsoft.com/office/drawing/2014/main" id="{B5CD81F8-33D4-5A46-87C8-C5E1142D796F}"/>
              </a:ext>
            </a:extLst>
          </p:cNvPr>
          <p:cNvSpPr txBox="1">
            <a:spLocks/>
          </p:cNvSpPr>
          <p:nvPr/>
        </p:nvSpPr>
        <p:spPr>
          <a:xfrm>
            <a:off x="5579128" y="1402672"/>
            <a:ext cx="10658400" cy="8905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ctr" defTabSz="8255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9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55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9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55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9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55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9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55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9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355617" algn="ctr" defTabSz="8255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9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711236" algn="ctr" defTabSz="8255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9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066853" algn="ctr" defTabSz="8255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9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422472" algn="ctr" defTabSz="8255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9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85800" indent="-685800" algn="l" hangingPunct="1">
              <a:lnSpc>
                <a:spcPct val="80000"/>
              </a:lnSpc>
              <a:buFont typeface="Arial" panose="020B0604020202020204" pitchFamily="34" charset="0"/>
              <a:buChar char="•"/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sz="4500" dirty="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rPr>
              <a:t>Popular Python package for numerical computation in Python</a:t>
            </a:r>
          </a:p>
          <a:p>
            <a:pPr marL="685800" indent="-685800" algn="l" hangingPunct="1">
              <a:lnSpc>
                <a:spcPct val="80000"/>
              </a:lnSpc>
              <a:buFont typeface="Arial" panose="020B0604020202020204" pitchFamily="34" charset="0"/>
              <a:buChar char="•"/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 lang="en-US" sz="4500" dirty="0">
              <a:solidFill>
                <a:srgbClr val="262626"/>
              </a:solidFill>
              <a:latin typeface="Open Sans Regular"/>
              <a:ea typeface="Open Sans Regular"/>
              <a:cs typeface="Open Sans Regular"/>
              <a:sym typeface="Open Sans Regular"/>
            </a:endParaRPr>
          </a:p>
          <a:p>
            <a:pPr marL="685800" indent="-685800" algn="l" hangingPunct="1">
              <a:lnSpc>
                <a:spcPct val="80000"/>
              </a:lnSpc>
              <a:buFont typeface="Arial" panose="020B0604020202020204" pitchFamily="34" charset="0"/>
              <a:buChar char="•"/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sz="4501" dirty="0"/>
              <a:t>Introduces </a:t>
            </a:r>
            <a:r>
              <a:rPr lang="en-US" sz="4501" dirty="0" err="1">
                <a:latin typeface="Courier New"/>
                <a:ea typeface="Courier New"/>
                <a:cs typeface="Courier New"/>
                <a:sym typeface="Courier New"/>
              </a:rPr>
              <a:t>numpy.array</a:t>
            </a:r>
            <a:r>
              <a:rPr lang="en-US" sz="4501" dirty="0"/>
              <a:t> for multidimensional numerical array support, as well as many common numerical operations</a:t>
            </a:r>
          </a:p>
          <a:p>
            <a:pPr marL="685800" indent="-685800" algn="l" hangingPunct="1">
              <a:lnSpc>
                <a:spcPct val="80000"/>
              </a:lnSpc>
              <a:buFont typeface="Arial" panose="020B0604020202020204" pitchFamily="34" charset="0"/>
              <a:buChar char="•"/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 lang="en-US" sz="4501" dirty="0"/>
          </a:p>
          <a:p>
            <a:pPr algn="l" hangingPunct="1">
              <a:lnSpc>
                <a:spcPct val="80000"/>
              </a:lnSpc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sz="4501" dirty="0"/>
              <a:t>	ex: </a:t>
            </a:r>
          </a:p>
          <a:p>
            <a:pPr algn="l" hangingPunct="1">
              <a:lnSpc>
                <a:spcPct val="80000"/>
              </a:lnSpc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sz="4501" dirty="0"/>
              <a:t>		- array/matrix arithmetic </a:t>
            </a:r>
          </a:p>
          <a:p>
            <a:pPr algn="l" hangingPunct="1">
              <a:lnSpc>
                <a:spcPct val="80000"/>
              </a:lnSpc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sz="4501" dirty="0"/>
              <a:t>		- broadcasting</a:t>
            </a:r>
          </a:p>
          <a:p>
            <a:pPr algn="l" hangingPunct="1">
              <a:lnSpc>
                <a:spcPct val="80000"/>
              </a:lnSpc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sz="4501" dirty="0"/>
              <a:t>		- zeros, ones</a:t>
            </a:r>
          </a:p>
          <a:p>
            <a:pPr algn="l" hangingPunct="1">
              <a:lnSpc>
                <a:spcPct val="80000"/>
              </a:lnSpc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sz="4501" dirty="0"/>
              <a:t>		- logic, masking</a:t>
            </a:r>
          </a:p>
          <a:p>
            <a:pPr algn="l" hangingPunct="1">
              <a:lnSpc>
                <a:spcPct val="80000"/>
              </a:lnSpc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sz="4501" dirty="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rPr>
              <a:t>		- saving to/loading from files</a:t>
            </a:r>
            <a:endParaRPr lang="en-US" sz="4500" dirty="0">
              <a:solidFill>
                <a:srgbClr val="262626"/>
              </a:solidFill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0638BF-042A-40D2-9086-EA6C3A80F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9862" y="7325686"/>
            <a:ext cx="3495675" cy="462915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9AB7BE5-3424-496F-95D4-496F6A508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0992" y="900491"/>
            <a:ext cx="7676717" cy="56025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\"/>
          <p:cNvSpPr>
            <a:spLocks noGrp="1"/>
          </p:cNvSpPr>
          <p:nvPr>
            <p:ph type="title"/>
          </p:nvPr>
        </p:nvSpPr>
        <p:spPr>
          <a:xfrm>
            <a:off x="372397" y="-3872854"/>
            <a:ext cx="22504401" cy="2336801"/>
          </a:xfrm>
          <a:prstGeom prst="rect">
            <a:avLst/>
          </a:prstGeom>
        </p:spPr>
        <p:txBody>
          <a:bodyPr/>
          <a:lstStyle/>
          <a:p>
            <a:r>
              <a:t>\</a:t>
            </a:r>
          </a:p>
        </p:txBody>
      </p:sp>
      <p:grpSp>
        <p:nvGrpSpPr>
          <p:cNvPr id="12" name="Group">
            <a:extLst>
              <a:ext uri="{FF2B5EF4-FFF2-40B4-BE49-F238E27FC236}">
                <a16:creationId xmlns:a16="http://schemas.microsoft.com/office/drawing/2014/main" id="{53250700-AC72-E947-A977-4727A2488334}"/>
              </a:ext>
            </a:extLst>
          </p:cNvPr>
          <p:cNvGrpSpPr/>
          <p:nvPr/>
        </p:nvGrpSpPr>
        <p:grpSpPr>
          <a:xfrm>
            <a:off x="0" y="-210227"/>
            <a:ext cx="4584742" cy="13926227"/>
            <a:chOff x="0" y="0"/>
            <a:chExt cx="4584740" cy="13926225"/>
          </a:xfrm>
        </p:grpSpPr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DD1127BB-79DF-C646-8FB8-5621A0A223CF}"/>
                </a:ext>
              </a:extLst>
            </p:cNvPr>
            <p:cNvSpPr/>
            <p:nvPr/>
          </p:nvSpPr>
          <p:spPr>
            <a:xfrm>
              <a:off x="0" y="0"/>
              <a:ext cx="4584740" cy="13913644"/>
            </a:xfrm>
            <a:prstGeom prst="rect">
              <a:avLst/>
            </a:prstGeom>
            <a:solidFill>
              <a:srgbClr val="334F7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14" name="Rectangle">
              <a:extLst>
                <a:ext uri="{FF2B5EF4-FFF2-40B4-BE49-F238E27FC236}">
                  <a16:creationId xmlns:a16="http://schemas.microsoft.com/office/drawing/2014/main" id="{C3BFE67D-2448-FE4E-B0B6-5DC253AA8944}"/>
                </a:ext>
              </a:extLst>
            </p:cNvPr>
            <p:cNvSpPr/>
            <p:nvPr/>
          </p:nvSpPr>
          <p:spPr>
            <a:xfrm>
              <a:off x="0" y="13483359"/>
              <a:ext cx="4584740" cy="442866"/>
            </a:xfrm>
            <a:prstGeom prst="rect">
              <a:avLst/>
            </a:prstGeom>
            <a:solidFill>
              <a:srgbClr val="FFD96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 dirty="0"/>
            </a:p>
          </p:txBody>
        </p:sp>
      </p:grp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085E8EE1-6317-5344-91A1-DAE9B6CAD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r="62406"/>
          <a:stretch>
            <a:fillRect/>
          </a:stretch>
        </p:blipFill>
        <p:spPr>
          <a:xfrm>
            <a:off x="895944" y="4744363"/>
            <a:ext cx="2823241" cy="2977555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What About NumPy?">
            <a:extLst>
              <a:ext uri="{FF2B5EF4-FFF2-40B4-BE49-F238E27FC236}">
                <a16:creationId xmlns:a16="http://schemas.microsoft.com/office/drawing/2014/main" id="{7BA5E7D6-40B7-F440-97BA-116EDA9AB120}"/>
              </a:ext>
            </a:extLst>
          </p:cNvPr>
          <p:cNvSpPr txBox="1"/>
          <p:nvPr/>
        </p:nvSpPr>
        <p:spPr>
          <a:xfrm>
            <a:off x="104934" y="2724149"/>
            <a:ext cx="4479808" cy="1345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799" tIns="50799" rIns="50799" bIns="50799" anchor="ctr">
            <a:spAutoFit/>
          </a:bodyPr>
          <a:lstStyle>
            <a:lvl1pPr>
              <a:lnSpc>
                <a:spcPct val="80000"/>
              </a:lnSpc>
              <a:defRPr sz="5000"/>
            </a:lvl1pPr>
          </a:lstStyle>
          <a:p>
            <a:r>
              <a:rPr sz="5001" dirty="0"/>
              <a:t>What About NumPy?</a:t>
            </a:r>
          </a:p>
        </p:txBody>
      </p:sp>
      <p:sp>
        <p:nvSpPr>
          <p:cNvPr id="17" name="Triangle">
            <a:extLst>
              <a:ext uri="{FF2B5EF4-FFF2-40B4-BE49-F238E27FC236}">
                <a16:creationId xmlns:a16="http://schemas.microsoft.com/office/drawing/2014/main" id="{F5355270-B9F6-5C4F-8EB8-365100CC11B1}"/>
              </a:ext>
            </a:extLst>
          </p:cNvPr>
          <p:cNvSpPr/>
          <p:nvPr/>
        </p:nvSpPr>
        <p:spPr>
          <a:xfrm rot="5387670">
            <a:off x="4323592" y="9866430"/>
            <a:ext cx="1060906" cy="670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334F7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21" name="Popular Python package for numerical…">
            <a:extLst>
              <a:ext uri="{FF2B5EF4-FFF2-40B4-BE49-F238E27FC236}">
                <a16:creationId xmlns:a16="http://schemas.microsoft.com/office/drawing/2014/main" id="{483FDE27-12B2-4D33-B3E9-23F549F3F8A8}"/>
              </a:ext>
            </a:extLst>
          </p:cNvPr>
          <p:cNvSpPr txBox="1">
            <a:spLocks/>
          </p:cNvSpPr>
          <p:nvPr/>
        </p:nvSpPr>
        <p:spPr>
          <a:xfrm>
            <a:off x="5579128" y="1402671"/>
            <a:ext cx="10658400" cy="1264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ctr" defTabSz="8255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9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8255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9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8255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9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8255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9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8255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9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355617" algn="ctr" defTabSz="8255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9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711236" algn="ctr" defTabSz="8255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9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066853" algn="ctr" defTabSz="8255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9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422472" algn="ctr" defTabSz="8255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99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85800" indent="-685800" algn="l" hangingPunct="1">
              <a:lnSpc>
                <a:spcPct val="80000"/>
              </a:lnSpc>
              <a:buFont typeface="Arial" panose="020B0604020202020204" pitchFamily="34" charset="0"/>
              <a:buChar char="•"/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sz="4500" dirty="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rPr>
              <a:t>Popular Python package for numerical computation in Python</a:t>
            </a:r>
          </a:p>
          <a:p>
            <a:pPr marL="685800" indent="-685800" algn="l" hangingPunct="1">
              <a:lnSpc>
                <a:spcPct val="80000"/>
              </a:lnSpc>
              <a:buFont typeface="Arial" panose="020B0604020202020204" pitchFamily="34" charset="0"/>
              <a:buChar char="•"/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 lang="en-US" sz="4500" dirty="0">
              <a:solidFill>
                <a:srgbClr val="262626"/>
              </a:solidFill>
              <a:latin typeface="Open Sans Regular"/>
              <a:ea typeface="Open Sans Regular"/>
              <a:cs typeface="Open Sans Regular"/>
              <a:sym typeface="Open Sans Regular"/>
            </a:endParaRPr>
          </a:p>
          <a:p>
            <a:pPr marL="685800" indent="-685800" algn="l" hangingPunct="1">
              <a:lnSpc>
                <a:spcPct val="80000"/>
              </a:lnSpc>
              <a:buFont typeface="Arial" panose="020B0604020202020204" pitchFamily="34" charset="0"/>
              <a:buChar char="•"/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sz="4501" dirty="0"/>
              <a:t>Introduces </a:t>
            </a:r>
            <a:r>
              <a:rPr lang="en-US" sz="4501" dirty="0" err="1">
                <a:latin typeface="Courier New"/>
                <a:ea typeface="Courier New"/>
                <a:cs typeface="Courier New"/>
                <a:sym typeface="Courier New"/>
              </a:rPr>
              <a:t>numpy.array</a:t>
            </a:r>
            <a:r>
              <a:rPr lang="en-US" sz="4501" dirty="0"/>
              <a:t> for multidimensional numerical array support, as well as many common numerical operations</a:t>
            </a:r>
          </a:p>
          <a:p>
            <a:pPr marL="685800" indent="-685800" algn="l" hangingPunct="1">
              <a:lnSpc>
                <a:spcPct val="80000"/>
              </a:lnSpc>
              <a:buFont typeface="Arial" panose="020B0604020202020204" pitchFamily="34" charset="0"/>
              <a:buChar char="•"/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 lang="en-US" sz="4501" dirty="0"/>
          </a:p>
          <a:p>
            <a:pPr algn="l" hangingPunct="1">
              <a:lnSpc>
                <a:spcPct val="80000"/>
              </a:lnSpc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sz="4501" dirty="0"/>
              <a:t>	ex: </a:t>
            </a:r>
          </a:p>
          <a:p>
            <a:pPr algn="l" hangingPunct="1">
              <a:lnSpc>
                <a:spcPct val="80000"/>
              </a:lnSpc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sz="4501" dirty="0"/>
              <a:t>		- array/matrix arithmetic </a:t>
            </a:r>
          </a:p>
          <a:p>
            <a:pPr algn="l" hangingPunct="1">
              <a:lnSpc>
                <a:spcPct val="80000"/>
              </a:lnSpc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sz="4501" dirty="0"/>
              <a:t>		- broadcasting</a:t>
            </a:r>
          </a:p>
          <a:p>
            <a:pPr algn="l" hangingPunct="1">
              <a:lnSpc>
                <a:spcPct val="80000"/>
              </a:lnSpc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sz="4501" dirty="0"/>
              <a:t>		- zeros, ones</a:t>
            </a:r>
          </a:p>
          <a:p>
            <a:pPr algn="l" hangingPunct="1">
              <a:lnSpc>
                <a:spcPct val="80000"/>
              </a:lnSpc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sz="4501" dirty="0"/>
              <a:t>		- logic, masking</a:t>
            </a:r>
          </a:p>
          <a:p>
            <a:pPr algn="l" hangingPunct="1">
              <a:lnSpc>
                <a:spcPct val="80000"/>
              </a:lnSpc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sz="4501" dirty="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rPr>
              <a:t>		- saving to/loading from files</a:t>
            </a:r>
          </a:p>
          <a:p>
            <a:pPr algn="l" hangingPunct="1">
              <a:lnSpc>
                <a:spcPct val="80000"/>
              </a:lnSpc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 lang="en-US" sz="4501" dirty="0">
              <a:solidFill>
                <a:srgbClr val="262626"/>
              </a:solidFill>
              <a:latin typeface="Open Sans Regular"/>
              <a:ea typeface="Open Sans Regular"/>
              <a:cs typeface="Open Sans Regular"/>
              <a:sym typeface="Open Sans Regular"/>
            </a:endParaRPr>
          </a:p>
          <a:p>
            <a:pPr marL="685800" indent="-685800" algn="l" hangingPunct="1">
              <a:lnSpc>
                <a:spcPct val="80000"/>
              </a:lnSpc>
              <a:buFont typeface="Arial" panose="020B0604020202020204" pitchFamily="34" charset="0"/>
              <a:buChar char="•"/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lang="en-US" sz="4501" dirty="0"/>
              <a:t>Written in C and Python to make common computations fast</a:t>
            </a:r>
          </a:p>
          <a:p>
            <a:pPr algn="l" hangingPunct="1">
              <a:lnSpc>
                <a:spcPct val="80000"/>
              </a:lnSpc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 lang="en-US" sz="4500" dirty="0">
              <a:solidFill>
                <a:srgbClr val="262626"/>
              </a:solidFill>
              <a:latin typeface="Open Sans Regular"/>
              <a:ea typeface="Open Sans Regular"/>
              <a:cs typeface="Open Sans Regular"/>
              <a:sym typeface="Open Sans Regular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82273F0-D615-4017-BA5F-4BA8EDF16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9862" y="7325686"/>
            <a:ext cx="3495675" cy="46291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B2E185-EA00-444C-8C4E-DE637A1FA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0992" y="900491"/>
            <a:ext cx="7676717" cy="56025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">
            <a:extLst>
              <a:ext uri="{FF2B5EF4-FFF2-40B4-BE49-F238E27FC236}">
                <a16:creationId xmlns:a16="http://schemas.microsoft.com/office/drawing/2014/main" id="{0D1592D3-76D2-5948-86FA-D10814CFF564}"/>
              </a:ext>
            </a:extLst>
          </p:cNvPr>
          <p:cNvGrpSpPr/>
          <p:nvPr/>
        </p:nvGrpSpPr>
        <p:grpSpPr>
          <a:xfrm>
            <a:off x="0" y="-210227"/>
            <a:ext cx="4584742" cy="13926227"/>
            <a:chOff x="0" y="0"/>
            <a:chExt cx="4584740" cy="13926225"/>
          </a:xfrm>
        </p:grpSpPr>
        <p:sp>
          <p:nvSpPr>
            <p:cNvPr id="46" name="Rectangle">
              <a:extLst>
                <a:ext uri="{FF2B5EF4-FFF2-40B4-BE49-F238E27FC236}">
                  <a16:creationId xmlns:a16="http://schemas.microsoft.com/office/drawing/2014/main" id="{D8A8C3EF-3D5F-5A41-9C49-3D0A91EC0EB1}"/>
                </a:ext>
              </a:extLst>
            </p:cNvPr>
            <p:cNvSpPr/>
            <p:nvPr/>
          </p:nvSpPr>
          <p:spPr>
            <a:xfrm>
              <a:off x="0" y="0"/>
              <a:ext cx="4584740" cy="13913644"/>
            </a:xfrm>
            <a:prstGeom prst="rect">
              <a:avLst/>
            </a:prstGeom>
            <a:solidFill>
              <a:srgbClr val="334F7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47" name="Rectangle">
              <a:extLst>
                <a:ext uri="{FF2B5EF4-FFF2-40B4-BE49-F238E27FC236}">
                  <a16:creationId xmlns:a16="http://schemas.microsoft.com/office/drawing/2014/main" id="{73CB80AF-7A43-3A45-9CFD-ED5969B64BE1}"/>
                </a:ext>
              </a:extLst>
            </p:cNvPr>
            <p:cNvSpPr/>
            <p:nvPr/>
          </p:nvSpPr>
          <p:spPr>
            <a:xfrm>
              <a:off x="0" y="13483359"/>
              <a:ext cx="4584740" cy="442866"/>
            </a:xfrm>
            <a:prstGeom prst="rect">
              <a:avLst/>
            </a:prstGeom>
            <a:solidFill>
              <a:srgbClr val="FFD96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 dirty="0"/>
            </a:p>
          </p:txBody>
        </p:sp>
      </p:grpSp>
      <p:sp>
        <p:nvSpPr>
          <p:cNvPr id="236" name="\"/>
          <p:cNvSpPr>
            <a:spLocks noGrp="1"/>
          </p:cNvSpPr>
          <p:nvPr>
            <p:ph type="title"/>
          </p:nvPr>
        </p:nvSpPr>
        <p:spPr>
          <a:xfrm>
            <a:off x="372397" y="-3872854"/>
            <a:ext cx="22504401" cy="2336801"/>
          </a:xfrm>
          <a:prstGeom prst="rect">
            <a:avLst/>
          </a:prstGeom>
        </p:spPr>
        <p:txBody>
          <a:bodyPr/>
          <a:lstStyle/>
          <a:p>
            <a:r>
              <a:t>\</a:t>
            </a:r>
          </a:p>
        </p:txBody>
      </p:sp>
      <p:grpSp>
        <p:nvGrpSpPr>
          <p:cNvPr id="273" name="Group"/>
          <p:cNvGrpSpPr/>
          <p:nvPr/>
        </p:nvGrpSpPr>
        <p:grpSpPr>
          <a:xfrm>
            <a:off x="5111245" y="1823584"/>
            <a:ext cx="18199663" cy="10237846"/>
            <a:chOff x="16781" y="135174"/>
            <a:chExt cx="15339021" cy="86286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7" name="σ(zi)"/>
                <p:cNvSpPr txBox="1"/>
                <p:nvPr/>
              </p:nvSpPr>
              <p:spPr>
                <a:xfrm>
                  <a:off x="16781" y="135174"/>
                  <a:ext cx="1392166" cy="7350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799" tIns="50799" rIns="50799" bIns="50799" numCol="1" anchor="ctr">
                  <a:spAutoFit/>
                </a:bodyPr>
                <a:lstStyle/>
                <a:p>
                  <a:pPr lvl="1">
                    <a:defRPr sz="5000">
                      <a:solidFill>
                        <a:srgbClr val="262626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001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500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5001" i="1" dirty="0" err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5001" i="1" baseline="-20000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5001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5001" dirty="0"/>
                </a:p>
              </p:txBody>
            </p:sp>
          </mc:Choice>
          <mc:Fallback>
            <p:sp>
              <p:nvSpPr>
                <p:cNvPr id="237" name="σ(zi)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1" y="135174"/>
                  <a:ext cx="1392166" cy="7350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8" name="bM"/>
            <p:cNvSpPr txBox="1"/>
            <p:nvPr/>
          </p:nvSpPr>
          <p:spPr>
            <a:xfrm>
              <a:off x="9165406" y="4046769"/>
              <a:ext cx="779057" cy="8721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799" tIns="50799" rIns="50799" bIns="50799" numCol="1" anchor="ctr">
              <a:spAutoFit/>
            </a:bodyPr>
            <a:lstStyle/>
            <a:p>
              <a:pPr>
                <a:defRPr sz="5000">
                  <a:solidFill>
                    <a:srgbClr val="262626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5001" i="1" dirty="0" err="1"/>
                <a:t>b</a:t>
              </a:r>
              <a:r>
                <a:rPr sz="5001" i="1" baseline="-20000" dirty="0" err="1"/>
                <a:t>M</a:t>
              </a:r>
              <a:endParaRPr sz="5001" i="1" baseline="-20000" dirty="0"/>
            </a:p>
          </p:txBody>
        </p:sp>
        <p:sp>
          <p:nvSpPr>
            <p:cNvPr id="239" name="b1"/>
            <p:cNvSpPr txBox="1"/>
            <p:nvPr/>
          </p:nvSpPr>
          <p:spPr>
            <a:xfrm>
              <a:off x="1195405" y="4504586"/>
              <a:ext cx="636391" cy="8721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799" tIns="50799" rIns="50799" bIns="50799" numCol="1" anchor="ctr">
              <a:spAutoFit/>
            </a:bodyPr>
            <a:lstStyle/>
            <a:p>
              <a:pPr>
                <a:defRPr sz="5000">
                  <a:solidFill>
                    <a:srgbClr val="262626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5001" i="1"/>
                <a:t>b</a:t>
              </a:r>
              <a:r>
                <a:rPr sz="5001" baseline="-20000"/>
                <a:t>1</a:t>
              </a:r>
            </a:p>
          </p:txBody>
        </p:sp>
        <p:sp>
          <p:nvSpPr>
            <p:cNvPr id="240" name="xiM"/>
            <p:cNvSpPr txBox="1"/>
            <p:nvPr/>
          </p:nvSpPr>
          <p:spPr>
            <a:xfrm>
              <a:off x="14057514" y="7427422"/>
              <a:ext cx="1298288" cy="1224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99" tIns="50799" rIns="50799" bIns="50799" numCol="1" anchor="ctr">
              <a:noAutofit/>
            </a:bodyPr>
            <a:lstStyle/>
            <a:p>
              <a:pPr>
                <a:defRPr sz="5000">
                  <a:solidFill>
                    <a:srgbClr val="262626"/>
                  </a:solidFill>
                </a:defRPr>
              </a:pPr>
              <a:r>
                <a:rPr sz="5001" i="1"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sz="5001" i="1" baseline="-20000">
                  <a:latin typeface="Times New Roman"/>
                  <a:ea typeface="Times New Roman"/>
                  <a:cs typeface="Times New Roman"/>
                  <a:sym typeface="Times New Roman"/>
                </a:rPr>
                <a:t>iM</a:t>
              </a:r>
            </a:p>
          </p:txBody>
        </p:sp>
        <p:sp>
          <p:nvSpPr>
            <p:cNvPr id="241" name="xi1"/>
            <p:cNvSpPr txBox="1"/>
            <p:nvPr/>
          </p:nvSpPr>
          <p:spPr>
            <a:xfrm>
              <a:off x="1484763" y="7427422"/>
              <a:ext cx="1298288" cy="1224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99" tIns="50799" rIns="50799" bIns="50799" numCol="1" anchor="ctr">
              <a:noAutofit/>
            </a:bodyPr>
            <a:lstStyle/>
            <a:p>
              <a:pPr>
                <a:defRPr sz="5000">
                  <a:solidFill>
                    <a:srgbClr val="262626"/>
                  </a:solidFill>
                </a:defRPr>
              </a:pPr>
              <a:r>
                <a:rPr sz="5001" i="1"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sz="5001" i="1" baseline="-20000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 sz="5001" baseline="-20000"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</a:p>
          </p:txBody>
        </p:sp>
        <p:sp>
          <p:nvSpPr>
            <p:cNvPr id="242" name="xi2"/>
            <p:cNvSpPr txBox="1"/>
            <p:nvPr/>
          </p:nvSpPr>
          <p:spPr>
            <a:xfrm>
              <a:off x="2351895" y="7427422"/>
              <a:ext cx="1298288" cy="1224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99" tIns="50799" rIns="50799" bIns="50799" numCol="1" anchor="ctr">
              <a:noAutofit/>
            </a:bodyPr>
            <a:lstStyle/>
            <a:p>
              <a:pPr>
                <a:defRPr sz="5000">
                  <a:solidFill>
                    <a:srgbClr val="262626"/>
                  </a:solidFill>
                </a:defRPr>
              </a:pPr>
              <a:r>
                <a:rPr sz="5001" i="1"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sz="5001" i="1" baseline="-20000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 sz="5001" baseline="-20000"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</a:p>
          </p:txBody>
        </p:sp>
        <p:sp>
          <p:nvSpPr>
            <p:cNvPr id="243" name="features of data"/>
            <p:cNvSpPr txBox="1"/>
            <p:nvPr/>
          </p:nvSpPr>
          <p:spPr>
            <a:xfrm>
              <a:off x="6170997" y="7891664"/>
              <a:ext cx="4563748" cy="8721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799" tIns="50799" rIns="50799" bIns="50799" numCol="1" anchor="ctr">
              <a:spAutoFit/>
            </a:bodyPr>
            <a:lstStyle>
              <a:lvl1pPr>
                <a:defRPr sz="5000">
                  <a:solidFill>
                    <a:srgbClr val="262626"/>
                  </a:solidFill>
                </a:defRPr>
              </a:lvl1pPr>
            </a:lstStyle>
            <a:p>
              <a:r>
                <a:rPr sz="5001" dirty="0">
                  <a:latin typeface="Arial" panose="020B0604020202020204" pitchFamily="34" charset="0"/>
                  <a:cs typeface="Arial" panose="020B0604020202020204" pitchFamily="34" charset="0"/>
                </a:rPr>
                <a:t>features of data</a:t>
              </a:r>
            </a:p>
          </p:txBody>
        </p:sp>
        <p:sp>
          <p:nvSpPr>
            <p:cNvPr id="244" name="zi"/>
            <p:cNvSpPr txBox="1"/>
            <p:nvPr/>
          </p:nvSpPr>
          <p:spPr>
            <a:xfrm>
              <a:off x="976643" y="1567772"/>
              <a:ext cx="471281" cy="8721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799" tIns="50799" rIns="50799" bIns="50799" numCol="1" anchor="ctr">
              <a:spAutoFit/>
            </a:bodyPr>
            <a:lstStyle/>
            <a:p>
              <a:pPr>
                <a:defRPr sz="5000">
                  <a:solidFill>
                    <a:srgbClr val="262626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5001" i="1"/>
                <a:t>z</a:t>
              </a:r>
              <a:r>
                <a:rPr sz="5001" i="1" baseline="-20000"/>
                <a:t>i</a:t>
              </a:r>
            </a:p>
          </p:txBody>
        </p:sp>
        <p:grpSp>
          <p:nvGrpSpPr>
            <p:cNvPr id="271" name="Group"/>
            <p:cNvGrpSpPr/>
            <p:nvPr/>
          </p:nvGrpSpPr>
          <p:grpSpPr>
            <a:xfrm>
              <a:off x="1611597" y="265204"/>
              <a:ext cx="13318718" cy="7353026"/>
              <a:chOff x="0" y="0"/>
              <a:chExt cx="13318717" cy="7353024"/>
            </a:xfrm>
          </p:grpSpPr>
          <p:sp>
            <p:nvSpPr>
              <p:cNvPr id="245" name="Line"/>
              <p:cNvSpPr/>
              <p:nvPr/>
            </p:nvSpPr>
            <p:spPr>
              <a:xfrm>
                <a:off x="355810" y="763871"/>
                <a:ext cx="1" cy="827612"/>
              </a:xfrm>
              <a:prstGeom prst="line">
                <a:avLst/>
              </a:prstGeom>
              <a:noFill/>
              <a:ln w="50800" cap="flat">
                <a:solidFill>
                  <a:srgbClr val="323333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46" name="Circle"/>
              <p:cNvSpPr/>
              <p:nvPr/>
            </p:nvSpPr>
            <p:spPr>
              <a:xfrm>
                <a:off x="0" y="0"/>
                <a:ext cx="673572" cy="67357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47" name="Line"/>
              <p:cNvSpPr/>
              <p:nvPr/>
            </p:nvSpPr>
            <p:spPr>
              <a:xfrm>
                <a:off x="333357" y="2260185"/>
                <a:ext cx="214191" cy="4504277"/>
              </a:xfrm>
              <a:prstGeom prst="line">
                <a:avLst/>
              </a:prstGeom>
              <a:noFill/>
              <a:ln w="50800" cap="flat">
                <a:solidFill>
                  <a:srgbClr val="323333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48" name="Line"/>
              <p:cNvSpPr/>
              <p:nvPr/>
            </p:nvSpPr>
            <p:spPr>
              <a:xfrm>
                <a:off x="342905" y="2255617"/>
                <a:ext cx="1001596" cy="4507410"/>
              </a:xfrm>
              <a:prstGeom prst="line">
                <a:avLst/>
              </a:prstGeom>
              <a:noFill/>
              <a:ln w="50800" cap="flat">
                <a:solidFill>
                  <a:srgbClr val="323333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49" name="Line"/>
              <p:cNvSpPr/>
              <p:nvPr/>
            </p:nvSpPr>
            <p:spPr>
              <a:xfrm>
                <a:off x="385833" y="2252078"/>
                <a:ext cx="1770731" cy="4507758"/>
              </a:xfrm>
              <a:prstGeom prst="line">
                <a:avLst/>
              </a:prstGeom>
              <a:noFill/>
              <a:ln w="50800" cap="flat">
                <a:solidFill>
                  <a:srgbClr val="323333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50" name="Line"/>
              <p:cNvSpPr/>
              <p:nvPr/>
            </p:nvSpPr>
            <p:spPr>
              <a:xfrm>
                <a:off x="434239" y="2229994"/>
                <a:ext cx="6252194" cy="4582571"/>
              </a:xfrm>
              <a:prstGeom prst="line">
                <a:avLst/>
              </a:prstGeom>
              <a:noFill/>
              <a:ln w="50800" cap="flat">
                <a:solidFill>
                  <a:srgbClr val="323333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51" name="Line"/>
              <p:cNvSpPr/>
              <p:nvPr/>
            </p:nvSpPr>
            <p:spPr>
              <a:xfrm>
                <a:off x="548937" y="2159409"/>
                <a:ext cx="11531522" cy="4611206"/>
              </a:xfrm>
              <a:prstGeom prst="line">
                <a:avLst/>
              </a:prstGeom>
              <a:noFill/>
              <a:ln w="50800" cap="flat">
                <a:solidFill>
                  <a:srgbClr val="323333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52" name="Line"/>
              <p:cNvSpPr/>
              <p:nvPr/>
            </p:nvSpPr>
            <p:spPr>
              <a:xfrm>
                <a:off x="632964" y="2010430"/>
                <a:ext cx="12310495" cy="4740294"/>
              </a:xfrm>
              <a:prstGeom prst="line">
                <a:avLst/>
              </a:prstGeom>
              <a:noFill/>
              <a:ln w="50800" cap="flat">
                <a:solidFill>
                  <a:srgbClr val="323333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53" name="Circle"/>
              <p:cNvSpPr/>
              <p:nvPr/>
            </p:nvSpPr>
            <p:spPr>
              <a:xfrm>
                <a:off x="2607347" y="6724112"/>
                <a:ext cx="621052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54" name="Circle"/>
              <p:cNvSpPr/>
              <p:nvPr/>
            </p:nvSpPr>
            <p:spPr>
              <a:xfrm>
                <a:off x="3383524" y="6724112"/>
                <a:ext cx="621053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55" name="Circle"/>
              <p:cNvSpPr/>
              <p:nvPr/>
            </p:nvSpPr>
            <p:spPr>
              <a:xfrm>
                <a:off x="4159703" y="6724112"/>
                <a:ext cx="621053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56" name="Circle"/>
              <p:cNvSpPr/>
              <p:nvPr/>
            </p:nvSpPr>
            <p:spPr>
              <a:xfrm>
                <a:off x="4935881" y="6724112"/>
                <a:ext cx="621052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57" name="Circle"/>
              <p:cNvSpPr/>
              <p:nvPr/>
            </p:nvSpPr>
            <p:spPr>
              <a:xfrm>
                <a:off x="5712059" y="6724112"/>
                <a:ext cx="621052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58" name="Circle"/>
              <p:cNvSpPr/>
              <p:nvPr/>
            </p:nvSpPr>
            <p:spPr>
              <a:xfrm>
                <a:off x="7264416" y="6724112"/>
                <a:ext cx="621052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59" name="Circle"/>
              <p:cNvSpPr/>
              <p:nvPr/>
            </p:nvSpPr>
            <p:spPr>
              <a:xfrm>
                <a:off x="8040595" y="6724112"/>
                <a:ext cx="621052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60" name="Circle"/>
              <p:cNvSpPr/>
              <p:nvPr/>
            </p:nvSpPr>
            <p:spPr>
              <a:xfrm>
                <a:off x="8816773" y="6724112"/>
                <a:ext cx="621052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61" name="Circle"/>
              <p:cNvSpPr/>
              <p:nvPr/>
            </p:nvSpPr>
            <p:spPr>
              <a:xfrm>
                <a:off x="9592952" y="6724112"/>
                <a:ext cx="621052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62" name="Circle"/>
              <p:cNvSpPr/>
              <p:nvPr/>
            </p:nvSpPr>
            <p:spPr>
              <a:xfrm>
                <a:off x="10369129" y="6724112"/>
                <a:ext cx="621053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63" name="Circle"/>
              <p:cNvSpPr/>
              <p:nvPr/>
            </p:nvSpPr>
            <p:spPr>
              <a:xfrm>
                <a:off x="11145308" y="6724112"/>
                <a:ext cx="621053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64" name="Circle"/>
              <p:cNvSpPr/>
              <p:nvPr/>
            </p:nvSpPr>
            <p:spPr>
              <a:xfrm>
                <a:off x="6488238" y="6724112"/>
                <a:ext cx="621052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65" name="Circle"/>
              <p:cNvSpPr/>
              <p:nvPr/>
            </p:nvSpPr>
            <p:spPr>
              <a:xfrm>
                <a:off x="11921487" y="6724112"/>
                <a:ext cx="621052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66" name="Circle"/>
              <p:cNvSpPr/>
              <p:nvPr/>
            </p:nvSpPr>
            <p:spPr>
              <a:xfrm>
                <a:off x="1831167" y="6724112"/>
                <a:ext cx="621053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67" name="Circle"/>
              <p:cNvSpPr/>
              <p:nvPr/>
            </p:nvSpPr>
            <p:spPr>
              <a:xfrm>
                <a:off x="1054991" y="6724112"/>
                <a:ext cx="621052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68" name="Circle"/>
              <p:cNvSpPr/>
              <p:nvPr/>
            </p:nvSpPr>
            <p:spPr>
              <a:xfrm>
                <a:off x="278813" y="6731973"/>
                <a:ext cx="621052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69" name="Circle"/>
              <p:cNvSpPr/>
              <p:nvPr/>
            </p:nvSpPr>
            <p:spPr>
              <a:xfrm>
                <a:off x="12697666" y="6731973"/>
                <a:ext cx="621052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70" name="Circle"/>
              <p:cNvSpPr/>
              <p:nvPr/>
            </p:nvSpPr>
            <p:spPr>
              <a:xfrm>
                <a:off x="13572" y="1541592"/>
                <a:ext cx="669328" cy="669328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2" name="zi = (b1 X xi1) + (b2 X xi2) + ⋯ + (bM X xiM) + b0"/>
                <p:cNvSpPr txBox="1"/>
                <p:nvPr/>
              </p:nvSpPr>
              <p:spPr>
                <a:xfrm>
                  <a:off x="2851533" y="1006246"/>
                  <a:ext cx="12253545" cy="138368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799" tIns="50799" rIns="50799" bIns="50799" numCol="1" anchor="ctr">
                  <a:spAutoFit/>
                </a:bodyPr>
                <a:lstStyle/>
                <a:p>
                  <a:pPr>
                    <a:defRPr sz="5000">
                      <a:solidFill>
                        <a:srgbClr val="000000"/>
                      </a:solidFill>
                      <a:latin typeface="Open Sans Bold"/>
                      <a:ea typeface="Open Sans Bold"/>
                      <a:cs typeface="Open Sans Bold"/>
                      <a:sym typeface="Open Sans Bold"/>
                    </a:defRPr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5001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1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5001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5001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5001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1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5001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00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5001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1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001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5001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001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 </m:t>
                      </m:r>
                    </m:oMath>
                  </a14:m>
                  <a:r>
                    <a:rPr lang="en-US" sz="5001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500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00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1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001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500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500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500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5001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5001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</m:t>
                      </m:r>
                    </m:oMath>
                  </a14:m>
                  <a:r>
                    <a:rPr lang="en-US" sz="5001" dirty="0"/>
                    <a:t> </a:t>
                  </a:r>
                  <a14:m>
                    <m:oMath xmlns:m="http://schemas.openxmlformats.org/officeDocument/2006/math">
                      <m:r>
                        <a:rPr lang="ar-AE" sz="500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</m:oMath>
                  </a14:m>
                  <a:r>
                    <a:rPr lang="ar-AE" sz="5001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ar-AE" sz="500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500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5001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001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ar-AE" sz="500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ar-AE" sz="500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500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500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5001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5001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5001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1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5001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ar-AE" sz="5001" dirty="0"/>
                </a:p>
                <a:p>
                  <a:pPr>
                    <a:defRPr sz="5000">
                      <a:solidFill>
                        <a:srgbClr val="000000"/>
                      </a:solidFill>
                      <a:latin typeface="Open Sans Bold"/>
                      <a:ea typeface="Open Sans Bold"/>
                      <a:cs typeface="Open Sans Bold"/>
                      <a:sym typeface="Open Sans Bold"/>
                    </a:defRPr>
                  </a:pPr>
                  <a:endParaRPr sz="5001" dirty="0"/>
                </a:p>
              </p:txBody>
            </p:sp>
          </mc:Choice>
          <mc:Fallback>
            <p:sp>
              <p:nvSpPr>
                <p:cNvPr id="272" name="zi = (b1 X xi1) + (b2 X xi2) + ⋯ + (bM X xiM) + b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1533" y="1006246"/>
                  <a:ext cx="12253545" cy="1383680"/>
                </a:xfrm>
                <a:prstGeom prst="rect">
                  <a:avLst/>
                </a:prstGeom>
                <a:blipFill>
                  <a:blip r:embed="rId4"/>
                  <a:stretch>
                    <a:fillRect t="-8178" r="-2851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4" name="A Simple…"/>
          <p:cNvSpPr txBox="1"/>
          <p:nvPr/>
        </p:nvSpPr>
        <p:spPr>
          <a:xfrm>
            <a:off x="127030" y="2635045"/>
            <a:ext cx="4347342" cy="1284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>
              <a:lnSpc>
                <a:spcPct val="80000"/>
              </a:lnSpc>
              <a:defRPr sz="5000"/>
            </a:pPr>
            <a:r>
              <a:rPr sz="4800" dirty="0">
                <a:latin typeface="Arial" panose="020B0604020202020204" pitchFamily="34" charset="0"/>
                <a:cs typeface="Arial" panose="020B0604020202020204" pitchFamily="34" charset="0"/>
              </a:rPr>
              <a:t>A Simple</a:t>
            </a:r>
          </a:p>
          <a:p>
            <a:pPr>
              <a:lnSpc>
                <a:spcPct val="80000"/>
              </a:lnSpc>
              <a:defRPr sz="5000"/>
            </a:pPr>
            <a:r>
              <a:rPr sz="4800" dirty="0">
                <a:latin typeface="Arial" panose="020B0604020202020204" pitchFamily="34" charset="0"/>
                <a:cs typeface="Arial" panose="020B0604020202020204" pitchFamily="34" charset="0"/>
              </a:rPr>
              <a:t>Neural Network</a:t>
            </a:r>
          </a:p>
        </p:txBody>
      </p:sp>
      <p:sp>
        <p:nvSpPr>
          <p:cNvPr id="275" name="Shape"/>
          <p:cNvSpPr/>
          <p:nvPr/>
        </p:nvSpPr>
        <p:spPr>
          <a:xfrm>
            <a:off x="1370574" y="4538056"/>
            <a:ext cx="1843594" cy="2363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9" h="21600" extrusionOk="0">
                <a:moveTo>
                  <a:pt x="9314" y="0"/>
                </a:moveTo>
                <a:cubicBezTo>
                  <a:pt x="8903" y="0"/>
                  <a:pt x="8567" y="264"/>
                  <a:pt x="8567" y="588"/>
                </a:cubicBezTo>
                <a:lnTo>
                  <a:pt x="8567" y="3859"/>
                </a:lnTo>
                <a:cubicBezTo>
                  <a:pt x="8567" y="4182"/>
                  <a:pt x="8903" y="4446"/>
                  <a:pt x="9314" y="4446"/>
                </a:cubicBezTo>
                <a:cubicBezTo>
                  <a:pt x="9726" y="4446"/>
                  <a:pt x="10057" y="4182"/>
                  <a:pt x="10057" y="3859"/>
                </a:cubicBezTo>
                <a:lnTo>
                  <a:pt x="10057" y="588"/>
                </a:lnTo>
                <a:cubicBezTo>
                  <a:pt x="10057" y="264"/>
                  <a:pt x="9726" y="0"/>
                  <a:pt x="9314" y="0"/>
                </a:cubicBezTo>
                <a:close/>
                <a:moveTo>
                  <a:pt x="2962" y="1563"/>
                </a:moveTo>
                <a:cubicBezTo>
                  <a:pt x="2771" y="1563"/>
                  <a:pt x="2578" y="1620"/>
                  <a:pt x="2432" y="1734"/>
                </a:cubicBezTo>
                <a:cubicBezTo>
                  <a:pt x="2140" y="1961"/>
                  <a:pt x="2137" y="2334"/>
                  <a:pt x="2427" y="2564"/>
                </a:cubicBezTo>
                <a:lnTo>
                  <a:pt x="5361" y="4885"/>
                </a:lnTo>
                <a:cubicBezTo>
                  <a:pt x="5651" y="5115"/>
                  <a:pt x="6125" y="5117"/>
                  <a:pt x="6417" y="4889"/>
                </a:cubicBezTo>
                <a:cubicBezTo>
                  <a:pt x="6709" y="4661"/>
                  <a:pt x="6712" y="4291"/>
                  <a:pt x="6422" y="4062"/>
                </a:cubicBezTo>
                <a:lnTo>
                  <a:pt x="3488" y="1737"/>
                </a:lnTo>
                <a:cubicBezTo>
                  <a:pt x="3343" y="1622"/>
                  <a:pt x="3153" y="1564"/>
                  <a:pt x="2962" y="1563"/>
                </a:cubicBezTo>
                <a:close/>
                <a:moveTo>
                  <a:pt x="15772" y="1625"/>
                </a:moveTo>
                <a:cubicBezTo>
                  <a:pt x="15582" y="1618"/>
                  <a:pt x="15389" y="1668"/>
                  <a:pt x="15237" y="1777"/>
                </a:cubicBezTo>
                <a:lnTo>
                  <a:pt x="12156" y="3982"/>
                </a:lnTo>
                <a:cubicBezTo>
                  <a:pt x="11851" y="4200"/>
                  <a:pt x="11828" y="4570"/>
                  <a:pt x="12105" y="4809"/>
                </a:cubicBezTo>
                <a:cubicBezTo>
                  <a:pt x="12382" y="5048"/>
                  <a:pt x="12852" y="5063"/>
                  <a:pt x="13157" y="4845"/>
                </a:cubicBezTo>
                <a:lnTo>
                  <a:pt x="16238" y="2644"/>
                </a:lnTo>
                <a:cubicBezTo>
                  <a:pt x="16543" y="2426"/>
                  <a:pt x="16566" y="2056"/>
                  <a:pt x="16289" y="1817"/>
                </a:cubicBezTo>
                <a:cubicBezTo>
                  <a:pt x="16150" y="1697"/>
                  <a:pt x="15963" y="1632"/>
                  <a:pt x="15772" y="1625"/>
                </a:cubicBezTo>
                <a:close/>
                <a:moveTo>
                  <a:pt x="18886" y="4406"/>
                </a:moveTo>
                <a:cubicBezTo>
                  <a:pt x="18389" y="4402"/>
                  <a:pt x="17889" y="4548"/>
                  <a:pt x="17511" y="4849"/>
                </a:cubicBezTo>
                <a:lnTo>
                  <a:pt x="8092" y="12258"/>
                </a:lnTo>
                <a:cubicBezTo>
                  <a:pt x="7603" y="11042"/>
                  <a:pt x="6577" y="10002"/>
                  <a:pt x="5204" y="9324"/>
                </a:cubicBezTo>
                <a:cubicBezTo>
                  <a:pt x="4181" y="8818"/>
                  <a:pt x="3007" y="8536"/>
                  <a:pt x="1800" y="8508"/>
                </a:cubicBezTo>
                <a:cubicBezTo>
                  <a:pt x="1232" y="8490"/>
                  <a:pt x="689" y="8692"/>
                  <a:pt x="347" y="9048"/>
                </a:cubicBezTo>
                <a:cubicBezTo>
                  <a:pt x="96" y="9308"/>
                  <a:pt x="-26" y="9630"/>
                  <a:pt x="5" y="9955"/>
                </a:cubicBezTo>
                <a:cubicBezTo>
                  <a:pt x="563" y="10311"/>
                  <a:pt x="1087" y="10700"/>
                  <a:pt x="1569" y="11119"/>
                </a:cubicBezTo>
                <a:cubicBezTo>
                  <a:pt x="2046" y="11534"/>
                  <a:pt x="2479" y="11980"/>
                  <a:pt x="2870" y="12446"/>
                </a:cubicBezTo>
                <a:cubicBezTo>
                  <a:pt x="3373" y="13276"/>
                  <a:pt x="3815" y="14125"/>
                  <a:pt x="4189" y="14996"/>
                </a:cubicBezTo>
                <a:cubicBezTo>
                  <a:pt x="4557" y="15851"/>
                  <a:pt x="4860" y="16724"/>
                  <a:pt x="5098" y="17607"/>
                </a:cubicBezTo>
                <a:lnTo>
                  <a:pt x="9411" y="20980"/>
                </a:lnTo>
                <a:cubicBezTo>
                  <a:pt x="10186" y="21385"/>
                  <a:pt x="11095" y="21600"/>
                  <a:pt x="12027" y="21600"/>
                </a:cubicBezTo>
                <a:cubicBezTo>
                  <a:pt x="12914" y="21600"/>
                  <a:pt x="13780" y="21401"/>
                  <a:pt x="14531" y="21030"/>
                </a:cubicBezTo>
                <a:lnTo>
                  <a:pt x="20971" y="16160"/>
                </a:lnTo>
                <a:cubicBezTo>
                  <a:pt x="21476" y="15704"/>
                  <a:pt x="21574" y="15047"/>
                  <a:pt x="21211" y="14514"/>
                </a:cubicBezTo>
                <a:cubicBezTo>
                  <a:pt x="20919" y="14084"/>
                  <a:pt x="20366" y="13801"/>
                  <a:pt x="19749" y="13763"/>
                </a:cubicBezTo>
                <a:cubicBezTo>
                  <a:pt x="20025" y="13280"/>
                  <a:pt x="19945" y="12715"/>
                  <a:pt x="19537" y="12294"/>
                </a:cubicBezTo>
                <a:cubicBezTo>
                  <a:pt x="19218" y="11965"/>
                  <a:pt x="18733" y="11764"/>
                  <a:pt x="18208" y="11739"/>
                </a:cubicBezTo>
                <a:cubicBezTo>
                  <a:pt x="18444" y="11242"/>
                  <a:pt x="18351" y="10683"/>
                  <a:pt x="17963" y="10249"/>
                </a:cubicBezTo>
                <a:cubicBezTo>
                  <a:pt x="17685" y="9937"/>
                  <a:pt x="17275" y="9717"/>
                  <a:pt x="16806" y="9625"/>
                </a:cubicBezTo>
                <a:lnTo>
                  <a:pt x="20072" y="7065"/>
                </a:lnTo>
                <a:cubicBezTo>
                  <a:pt x="20926" y="6512"/>
                  <a:pt x="21006" y="5506"/>
                  <a:pt x="20247" y="4874"/>
                </a:cubicBezTo>
                <a:cubicBezTo>
                  <a:pt x="19878" y="4567"/>
                  <a:pt x="19383" y="4411"/>
                  <a:pt x="18886" y="440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</p:spTree>
    <p:extLst>
      <p:ext uri="{BB962C8B-B14F-4D97-AF65-F5344CB8AC3E}">
        <p14:creationId xmlns:p14="http://schemas.microsoft.com/office/powerpoint/2010/main" val="5303314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0941" y="769043"/>
            <a:ext cx="11950700" cy="330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5100" y="9883810"/>
            <a:ext cx="16433800" cy="2489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image9.png" descr="image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18003" y="4940302"/>
            <a:ext cx="15747999" cy="3835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\"/>
          <p:cNvSpPr>
            <a:spLocks noGrp="1"/>
          </p:cNvSpPr>
          <p:nvPr>
            <p:ph type="title"/>
          </p:nvPr>
        </p:nvSpPr>
        <p:spPr>
          <a:xfrm>
            <a:off x="372397" y="-3872854"/>
            <a:ext cx="22504401" cy="2336801"/>
          </a:xfrm>
          <a:prstGeom prst="rect">
            <a:avLst/>
          </a:prstGeom>
        </p:spPr>
        <p:txBody>
          <a:bodyPr/>
          <a:lstStyle/>
          <a:p>
            <a:r>
              <a:t>\</a:t>
            </a:r>
          </a:p>
        </p:txBody>
      </p:sp>
      <p:sp>
        <p:nvSpPr>
          <p:cNvPr id="433" name="Disadvantages of NumPy"/>
          <p:cNvSpPr/>
          <p:nvPr/>
        </p:nvSpPr>
        <p:spPr>
          <a:xfrm>
            <a:off x="724992" y="-5022566"/>
            <a:ext cx="22504401" cy="233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99" tIns="50799" rIns="50799" bIns="50799" anchor="ctr">
            <a:normAutofit/>
          </a:bodyPr>
          <a:lstStyle>
            <a:lvl1pPr>
              <a:defRPr sz="6500">
                <a:solidFill>
                  <a:srgbClr val="00539B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r>
              <a:t>Disadvantages of NumPy</a:t>
            </a:r>
          </a:p>
        </p:txBody>
      </p:sp>
      <p:sp>
        <p:nvSpPr>
          <p:cNvPr id="434" name="Disadvantages of NumPy"/>
          <p:cNvSpPr txBox="1"/>
          <p:nvPr/>
        </p:nvSpPr>
        <p:spPr>
          <a:xfrm>
            <a:off x="410000" y="2609369"/>
            <a:ext cx="6958980" cy="1345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99" tIns="50799" rIns="50799" bIns="50799" anchor="ctr">
            <a:spAutoFit/>
          </a:bodyPr>
          <a:lstStyle>
            <a:lvl1pPr>
              <a:lnSpc>
                <a:spcPct val="80000"/>
              </a:lnSpc>
              <a:defRPr sz="5000">
                <a:solidFill>
                  <a:srgbClr val="262626"/>
                </a:solidFill>
              </a:defRPr>
            </a:lvl1pPr>
          </a:lstStyle>
          <a:p>
            <a:r>
              <a:rPr sz="5001" dirty="0">
                <a:latin typeface="Arial" panose="020B0604020202020204" pitchFamily="34" charset="0"/>
                <a:cs typeface="Arial" panose="020B0604020202020204" pitchFamily="34" charset="0"/>
              </a:rPr>
              <a:t>Disadvantages of NumPy</a:t>
            </a:r>
          </a:p>
        </p:txBody>
      </p:sp>
      <p:sp>
        <p:nvSpPr>
          <p:cNvPr id="435" name="Line"/>
          <p:cNvSpPr/>
          <p:nvPr/>
        </p:nvSpPr>
        <p:spPr>
          <a:xfrm flipH="1">
            <a:off x="7001320" y="2446659"/>
            <a:ext cx="0" cy="7691383"/>
          </a:xfrm>
          <a:prstGeom prst="line">
            <a:avLst/>
          </a:prstGeom>
          <a:ln w="76200" cap="rnd">
            <a:solidFill>
              <a:srgbClr val="8796AD"/>
            </a:solidFill>
            <a:custDash>
              <a:ds d="100000" sp="200000"/>
            </a:custDash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436" name="Polygon"/>
          <p:cNvSpPr/>
          <p:nvPr/>
        </p:nvSpPr>
        <p:spPr>
          <a:xfrm>
            <a:off x="2655155" y="4114189"/>
            <a:ext cx="2595670" cy="2997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2A507B"/>
          </a:solidFill>
          <a:ln w="139700">
            <a:solidFill>
              <a:srgbClr val="FFD96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grpSp>
        <p:nvGrpSpPr>
          <p:cNvPr id="439" name="Group"/>
          <p:cNvGrpSpPr/>
          <p:nvPr/>
        </p:nvGrpSpPr>
        <p:grpSpPr>
          <a:xfrm rot="10800000">
            <a:off x="3113233" y="5003800"/>
            <a:ext cx="1711408" cy="1656081"/>
            <a:chOff x="-204406" y="-82909"/>
            <a:chExt cx="1711405" cy="1656080"/>
          </a:xfrm>
        </p:grpSpPr>
        <p:sp>
          <p:nvSpPr>
            <p:cNvPr id="437" name="Thumbs Up"/>
            <p:cNvSpPr/>
            <p:nvPr/>
          </p:nvSpPr>
          <p:spPr>
            <a:xfrm>
              <a:off x="-204407" y="-82910"/>
              <a:ext cx="1494442" cy="1638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0" h="21599" extrusionOk="0">
                  <a:moveTo>
                    <a:pt x="8533" y="0"/>
                  </a:moveTo>
                  <a:cubicBezTo>
                    <a:pt x="8363" y="1"/>
                    <a:pt x="8192" y="58"/>
                    <a:pt x="8054" y="179"/>
                  </a:cubicBezTo>
                  <a:cubicBezTo>
                    <a:pt x="7531" y="638"/>
                    <a:pt x="6970" y="1441"/>
                    <a:pt x="7087" y="2734"/>
                  </a:cubicBezTo>
                  <a:cubicBezTo>
                    <a:pt x="7292" y="4997"/>
                    <a:pt x="9344" y="5714"/>
                    <a:pt x="7908" y="8149"/>
                  </a:cubicBezTo>
                  <a:cubicBezTo>
                    <a:pt x="7908" y="8149"/>
                    <a:pt x="6742" y="8020"/>
                    <a:pt x="4459" y="8430"/>
                  </a:cubicBezTo>
                  <a:cubicBezTo>
                    <a:pt x="2536" y="8776"/>
                    <a:pt x="1728" y="8552"/>
                    <a:pt x="884" y="8969"/>
                  </a:cubicBezTo>
                  <a:cubicBezTo>
                    <a:pt x="-570" y="9687"/>
                    <a:pt x="-101" y="11442"/>
                    <a:pt x="1349" y="12003"/>
                  </a:cubicBezTo>
                  <a:cubicBezTo>
                    <a:pt x="110" y="12750"/>
                    <a:pt x="-255" y="14477"/>
                    <a:pt x="1873" y="15239"/>
                  </a:cubicBezTo>
                  <a:cubicBezTo>
                    <a:pt x="682" y="16392"/>
                    <a:pt x="668" y="17858"/>
                    <a:pt x="2539" y="18352"/>
                  </a:cubicBezTo>
                  <a:cubicBezTo>
                    <a:pt x="1295" y="19566"/>
                    <a:pt x="2436" y="21027"/>
                    <a:pt x="3759" y="21027"/>
                  </a:cubicBezTo>
                  <a:cubicBezTo>
                    <a:pt x="13755" y="21027"/>
                    <a:pt x="12101" y="20342"/>
                    <a:pt x="15234" y="20342"/>
                  </a:cubicBezTo>
                  <a:cubicBezTo>
                    <a:pt x="18665" y="20342"/>
                    <a:pt x="21030" y="21599"/>
                    <a:pt x="21030" y="21599"/>
                  </a:cubicBezTo>
                  <a:lnTo>
                    <a:pt x="21030" y="11829"/>
                  </a:lnTo>
                  <a:cubicBezTo>
                    <a:pt x="21030" y="11829"/>
                    <a:pt x="18103" y="11058"/>
                    <a:pt x="16154" y="10113"/>
                  </a:cubicBezTo>
                  <a:cubicBezTo>
                    <a:pt x="15350" y="9722"/>
                    <a:pt x="14504" y="9210"/>
                    <a:pt x="13676" y="6613"/>
                  </a:cubicBezTo>
                  <a:cubicBezTo>
                    <a:pt x="12912" y="4218"/>
                    <a:pt x="11140" y="3961"/>
                    <a:pt x="10515" y="2980"/>
                  </a:cubicBezTo>
                  <a:cubicBezTo>
                    <a:pt x="10128" y="2452"/>
                    <a:pt x="9578" y="1231"/>
                    <a:pt x="9220" y="425"/>
                  </a:cubicBezTo>
                  <a:cubicBezTo>
                    <a:pt x="9099" y="153"/>
                    <a:pt x="8817" y="-1"/>
                    <a:pt x="85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438" name="Shape"/>
            <p:cNvSpPr/>
            <p:nvPr/>
          </p:nvSpPr>
          <p:spPr>
            <a:xfrm rot="10800000" flipH="1">
              <a:off x="1255663" y="705832"/>
              <a:ext cx="251336" cy="867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10423" y="16918"/>
                  </a:moveTo>
                  <a:cubicBezTo>
                    <a:pt x="12003" y="16918"/>
                    <a:pt x="13587" y="17094"/>
                    <a:pt x="14793" y="17443"/>
                  </a:cubicBezTo>
                  <a:cubicBezTo>
                    <a:pt x="17204" y="18142"/>
                    <a:pt x="17204" y="19273"/>
                    <a:pt x="14793" y="19972"/>
                  </a:cubicBezTo>
                  <a:cubicBezTo>
                    <a:pt x="12381" y="20671"/>
                    <a:pt x="8465" y="20671"/>
                    <a:pt x="6054" y="19972"/>
                  </a:cubicBezTo>
                  <a:cubicBezTo>
                    <a:pt x="3643" y="19273"/>
                    <a:pt x="3643" y="18142"/>
                    <a:pt x="6054" y="17443"/>
                  </a:cubicBezTo>
                  <a:cubicBezTo>
                    <a:pt x="7259" y="17094"/>
                    <a:pt x="8843" y="16918"/>
                    <a:pt x="10423" y="16918"/>
                  </a:cubicBezTo>
                  <a:close/>
                </a:path>
              </a:pathLst>
            </a:custGeom>
            <a:solidFill>
              <a:srgbClr val="BBBBB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</p:grpSp>
      <p:grpSp>
        <p:nvGrpSpPr>
          <p:cNvPr id="444" name="Group"/>
          <p:cNvGrpSpPr/>
          <p:nvPr/>
        </p:nvGrpSpPr>
        <p:grpSpPr>
          <a:xfrm>
            <a:off x="7995248" y="2462950"/>
            <a:ext cx="11757676" cy="2911198"/>
            <a:chOff x="-3968" y="-23838"/>
            <a:chExt cx="11757674" cy="2911198"/>
          </a:xfrm>
        </p:grpSpPr>
        <p:sp>
          <p:nvSpPr>
            <p:cNvPr id="440" name="Rectangle"/>
            <p:cNvSpPr/>
            <p:nvPr/>
          </p:nvSpPr>
          <p:spPr>
            <a:xfrm>
              <a:off x="23236" y="9109"/>
              <a:ext cx="11730471" cy="2850594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79797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441" name="Rectangle"/>
            <p:cNvSpPr/>
            <p:nvPr/>
          </p:nvSpPr>
          <p:spPr>
            <a:xfrm>
              <a:off x="21868" y="-1"/>
              <a:ext cx="1379437" cy="2867192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442" name="Rectangle"/>
            <p:cNvSpPr/>
            <p:nvPr/>
          </p:nvSpPr>
          <p:spPr>
            <a:xfrm>
              <a:off x="-3969" y="-23839"/>
              <a:ext cx="1090030" cy="2911199"/>
            </a:xfrm>
            <a:prstGeom prst="rect">
              <a:avLst/>
            </a:prstGeom>
            <a:solidFill>
              <a:srgbClr val="41638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443" name="Triangle"/>
            <p:cNvSpPr/>
            <p:nvPr/>
          </p:nvSpPr>
          <p:spPr>
            <a:xfrm rot="5387670">
              <a:off x="980013" y="283846"/>
              <a:ext cx="434421" cy="419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49" y="0"/>
                  </a:moveTo>
                  <a:lnTo>
                    <a:pt x="21600" y="2153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1638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</p:grpSp>
      <p:sp>
        <p:nvSpPr>
          <p:cNvPr id="445" name="Compositions of many NumPy requires going through the Python interpreter"/>
          <p:cNvSpPr txBox="1"/>
          <p:nvPr/>
        </p:nvSpPr>
        <p:spPr>
          <a:xfrm>
            <a:off x="9639790" y="2999472"/>
            <a:ext cx="9003219" cy="1038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99" tIns="50799" rIns="50799" bIns="50799" anchor="ctr">
            <a:spAutoFit/>
          </a:bodyPr>
          <a:lstStyle>
            <a:lvl1pPr algn="l">
              <a:lnSpc>
                <a:spcPct val="80000"/>
              </a:lnSpc>
              <a:defRPr sz="3800">
                <a:solidFill>
                  <a:srgbClr val="262626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sz="3801" dirty="0">
                <a:latin typeface="Arial" panose="020B0604020202020204" pitchFamily="34" charset="0"/>
                <a:cs typeface="Arial" panose="020B0604020202020204" pitchFamily="34" charset="0"/>
              </a:rPr>
              <a:t>Compositions of many NumPy requires going through the Python interpreter </a:t>
            </a:r>
          </a:p>
        </p:txBody>
      </p:sp>
      <p:grpSp>
        <p:nvGrpSpPr>
          <p:cNvPr id="448" name="Group"/>
          <p:cNvGrpSpPr/>
          <p:nvPr/>
        </p:nvGrpSpPr>
        <p:grpSpPr>
          <a:xfrm>
            <a:off x="8259268" y="4438649"/>
            <a:ext cx="601113" cy="601112"/>
            <a:chOff x="0" y="212863"/>
            <a:chExt cx="601110" cy="601111"/>
          </a:xfrm>
        </p:grpSpPr>
        <p:sp>
          <p:nvSpPr>
            <p:cNvPr id="446" name="x"/>
            <p:cNvSpPr txBox="1"/>
            <p:nvPr/>
          </p:nvSpPr>
          <p:spPr>
            <a:xfrm>
              <a:off x="172315" y="216172"/>
              <a:ext cx="256477" cy="456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799" tIns="50799" rIns="50799" bIns="50799" numCol="1" anchor="ctr">
              <a:spAutoFit/>
            </a:bodyPr>
            <a:lstStyle/>
            <a:p>
              <a:r>
                <a:rPr sz="2301"/>
                <a:t>x</a:t>
              </a:r>
            </a:p>
          </p:txBody>
        </p:sp>
        <p:sp>
          <p:nvSpPr>
            <p:cNvPr id="447" name="Circle"/>
            <p:cNvSpPr/>
            <p:nvPr/>
          </p:nvSpPr>
          <p:spPr>
            <a:xfrm>
              <a:off x="0" y="212863"/>
              <a:ext cx="601110" cy="601111"/>
            </a:xfrm>
            <a:prstGeom prst="ellips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olygon"/>
          <p:cNvSpPr/>
          <p:nvPr/>
        </p:nvSpPr>
        <p:spPr>
          <a:xfrm>
            <a:off x="2655155" y="4114189"/>
            <a:ext cx="2595670" cy="2997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2A507B"/>
          </a:solidFill>
          <a:ln w="139700">
            <a:solidFill>
              <a:srgbClr val="FFD96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451" name="\"/>
          <p:cNvSpPr>
            <a:spLocks noGrp="1"/>
          </p:cNvSpPr>
          <p:nvPr>
            <p:ph type="title"/>
          </p:nvPr>
        </p:nvSpPr>
        <p:spPr>
          <a:xfrm>
            <a:off x="372397" y="-3872854"/>
            <a:ext cx="22504401" cy="2336801"/>
          </a:xfrm>
          <a:prstGeom prst="rect">
            <a:avLst/>
          </a:prstGeom>
        </p:spPr>
        <p:txBody>
          <a:bodyPr/>
          <a:lstStyle/>
          <a:p>
            <a:r>
              <a:t>\</a:t>
            </a:r>
          </a:p>
        </p:txBody>
      </p:sp>
      <p:grpSp>
        <p:nvGrpSpPr>
          <p:cNvPr id="456" name="Group"/>
          <p:cNvGrpSpPr/>
          <p:nvPr/>
        </p:nvGrpSpPr>
        <p:grpSpPr>
          <a:xfrm>
            <a:off x="7995248" y="2462950"/>
            <a:ext cx="11757676" cy="2911198"/>
            <a:chOff x="-3968" y="-23838"/>
            <a:chExt cx="11757674" cy="2911198"/>
          </a:xfrm>
        </p:grpSpPr>
        <p:sp>
          <p:nvSpPr>
            <p:cNvPr id="452" name="Rectangle"/>
            <p:cNvSpPr/>
            <p:nvPr/>
          </p:nvSpPr>
          <p:spPr>
            <a:xfrm>
              <a:off x="23236" y="9109"/>
              <a:ext cx="11730471" cy="2850594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79797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453" name="Rectangle"/>
            <p:cNvSpPr/>
            <p:nvPr/>
          </p:nvSpPr>
          <p:spPr>
            <a:xfrm>
              <a:off x="21868" y="-1"/>
              <a:ext cx="1379437" cy="2867192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454" name="Rectangle"/>
            <p:cNvSpPr/>
            <p:nvPr/>
          </p:nvSpPr>
          <p:spPr>
            <a:xfrm>
              <a:off x="-3969" y="-23839"/>
              <a:ext cx="1090030" cy="2911199"/>
            </a:xfrm>
            <a:prstGeom prst="rect">
              <a:avLst/>
            </a:prstGeom>
            <a:solidFill>
              <a:srgbClr val="41638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455" name="Triangle"/>
            <p:cNvSpPr/>
            <p:nvPr/>
          </p:nvSpPr>
          <p:spPr>
            <a:xfrm rot="5387670">
              <a:off x="980013" y="283846"/>
              <a:ext cx="434421" cy="419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49" y="0"/>
                  </a:moveTo>
                  <a:lnTo>
                    <a:pt x="21600" y="2153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1638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</p:grpSp>
      <p:sp>
        <p:nvSpPr>
          <p:cNvPr id="457" name="Compositions of many NumPy requires going through the Python interpreter"/>
          <p:cNvSpPr txBox="1"/>
          <p:nvPr/>
        </p:nvSpPr>
        <p:spPr>
          <a:xfrm>
            <a:off x="9639790" y="2999472"/>
            <a:ext cx="9003219" cy="1038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99" tIns="50799" rIns="50799" bIns="50799" anchor="ctr">
            <a:spAutoFit/>
          </a:bodyPr>
          <a:lstStyle>
            <a:lvl1pPr algn="l">
              <a:lnSpc>
                <a:spcPct val="80000"/>
              </a:lnSpc>
              <a:defRPr sz="3800">
                <a:solidFill>
                  <a:srgbClr val="262626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sz="3801" dirty="0">
                <a:latin typeface="Arial" panose="020B0604020202020204" pitchFamily="34" charset="0"/>
                <a:cs typeface="Arial" panose="020B0604020202020204" pitchFamily="34" charset="0"/>
              </a:rPr>
              <a:t>Compositions of many NumPy requires going through the Python interpreter </a:t>
            </a:r>
          </a:p>
        </p:txBody>
      </p:sp>
      <p:sp>
        <p:nvSpPr>
          <p:cNvPr id="458" name="Disadvantages of NumPy"/>
          <p:cNvSpPr/>
          <p:nvPr/>
        </p:nvSpPr>
        <p:spPr>
          <a:xfrm>
            <a:off x="724992" y="-5022566"/>
            <a:ext cx="22504401" cy="233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99" tIns="50799" rIns="50799" bIns="50799" anchor="ctr">
            <a:normAutofit/>
          </a:bodyPr>
          <a:lstStyle>
            <a:lvl1pPr>
              <a:defRPr sz="6500">
                <a:solidFill>
                  <a:srgbClr val="00539B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r>
              <a:t>Disadvantages of NumPy</a:t>
            </a:r>
          </a:p>
        </p:txBody>
      </p:sp>
      <p:grpSp>
        <p:nvGrpSpPr>
          <p:cNvPr id="461" name="Group"/>
          <p:cNvGrpSpPr/>
          <p:nvPr/>
        </p:nvGrpSpPr>
        <p:grpSpPr>
          <a:xfrm>
            <a:off x="8259268" y="4438649"/>
            <a:ext cx="601113" cy="601112"/>
            <a:chOff x="0" y="212863"/>
            <a:chExt cx="601110" cy="601111"/>
          </a:xfrm>
        </p:grpSpPr>
        <p:sp>
          <p:nvSpPr>
            <p:cNvPr id="459" name="x"/>
            <p:cNvSpPr txBox="1"/>
            <p:nvPr/>
          </p:nvSpPr>
          <p:spPr>
            <a:xfrm>
              <a:off x="172315" y="216172"/>
              <a:ext cx="256477" cy="456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799" tIns="50799" rIns="50799" bIns="50799" numCol="1" anchor="ctr">
              <a:spAutoFit/>
            </a:bodyPr>
            <a:lstStyle/>
            <a:p>
              <a:r>
                <a:rPr sz="2301"/>
                <a:t>x</a:t>
              </a:r>
            </a:p>
          </p:txBody>
        </p:sp>
        <p:sp>
          <p:nvSpPr>
            <p:cNvPr id="460" name="Circle"/>
            <p:cNvSpPr/>
            <p:nvPr/>
          </p:nvSpPr>
          <p:spPr>
            <a:xfrm>
              <a:off x="0" y="212863"/>
              <a:ext cx="601110" cy="601111"/>
            </a:xfrm>
            <a:prstGeom prst="ellips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</p:grpSp>
      <p:grpSp>
        <p:nvGrpSpPr>
          <p:cNvPr id="466" name="Group"/>
          <p:cNvGrpSpPr/>
          <p:nvPr/>
        </p:nvGrpSpPr>
        <p:grpSpPr>
          <a:xfrm>
            <a:off x="7991527" y="5729418"/>
            <a:ext cx="11761397" cy="2915615"/>
            <a:chOff x="-7689" y="-23838"/>
            <a:chExt cx="11761395" cy="2915613"/>
          </a:xfrm>
        </p:grpSpPr>
        <p:sp>
          <p:nvSpPr>
            <p:cNvPr id="462" name="Rectangle"/>
            <p:cNvSpPr/>
            <p:nvPr/>
          </p:nvSpPr>
          <p:spPr>
            <a:xfrm>
              <a:off x="23236" y="9109"/>
              <a:ext cx="11730471" cy="2850594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AAA9A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463" name="Rectangle"/>
            <p:cNvSpPr/>
            <p:nvPr/>
          </p:nvSpPr>
          <p:spPr>
            <a:xfrm>
              <a:off x="21868" y="-1"/>
              <a:ext cx="1379437" cy="2867192"/>
            </a:xfrm>
            <a:prstGeom prst="rect">
              <a:avLst/>
            </a:prstGeom>
            <a:solidFill>
              <a:srgbClr val="A9A9A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464" name="Rectangle"/>
            <p:cNvSpPr/>
            <p:nvPr/>
          </p:nvSpPr>
          <p:spPr>
            <a:xfrm>
              <a:off x="-7690" y="-23839"/>
              <a:ext cx="1093751" cy="2915615"/>
            </a:xfrm>
            <a:prstGeom prst="rect">
              <a:avLst/>
            </a:prstGeom>
            <a:solidFill>
              <a:srgbClr val="41638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465" name="Triangle"/>
            <p:cNvSpPr/>
            <p:nvPr/>
          </p:nvSpPr>
          <p:spPr>
            <a:xfrm rot="5387670">
              <a:off x="980013" y="283846"/>
              <a:ext cx="434421" cy="419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49" y="0"/>
                  </a:moveTo>
                  <a:lnTo>
                    <a:pt x="21600" y="2153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1638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</p:grpSp>
      <p:sp>
        <p:nvSpPr>
          <p:cNvPr id="467" name="Can’t do automatic differentiation, past computations aren’t “remembered”"/>
          <p:cNvSpPr txBox="1"/>
          <p:nvPr/>
        </p:nvSpPr>
        <p:spPr>
          <a:xfrm>
            <a:off x="9639789" y="6041654"/>
            <a:ext cx="9541877" cy="1047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99" tIns="50799" rIns="50799" bIns="50799" anchor="ctr">
            <a:spAutoFit/>
          </a:bodyPr>
          <a:lstStyle>
            <a:lvl1pPr algn="l">
              <a:lnSpc>
                <a:spcPct val="80000"/>
              </a:lnSpc>
              <a:defRPr sz="3800">
                <a:solidFill>
                  <a:srgbClr val="262626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sz="3801">
                <a:latin typeface="Arial" panose="020B0604020202020204" pitchFamily="34" charset="0"/>
                <a:cs typeface="Arial" panose="020B0604020202020204" pitchFamily="34" charset="0"/>
              </a:rPr>
              <a:t>Can’t do automatic differentiation, past computations aren’t “remembered”</a:t>
            </a:r>
          </a:p>
        </p:txBody>
      </p:sp>
      <p:grpSp>
        <p:nvGrpSpPr>
          <p:cNvPr id="470" name="Group"/>
          <p:cNvGrpSpPr/>
          <p:nvPr/>
        </p:nvGrpSpPr>
        <p:grpSpPr>
          <a:xfrm>
            <a:off x="8259268" y="7852392"/>
            <a:ext cx="601113" cy="601112"/>
            <a:chOff x="0" y="212863"/>
            <a:chExt cx="601110" cy="601111"/>
          </a:xfrm>
        </p:grpSpPr>
        <p:sp>
          <p:nvSpPr>
            <p:cNvPr id="468" name="x"/>
            <p:cNvSpPr txBox="1"/>
            <p:nvPr/>
          </p:nvSpPr>
          <p:spPr>
            <a:xfrm>
              <a:off x="172315" y="216172"/>
              <a:ext cx="256477" cy="456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799" tIns="50799" rIns="50799" bIns="50799" numCol="1" anchor="ctr">
              <a:spAutoFit/>
            </a:bodyPr>
            <a:lstStyle/>
            <a:p>
              <a:r>
                <a:rPr sz="2301"/>
                <a:t>x</a:t>
              </a:r>
            </a:p>
          </p:txBody>
        </p:sp>
        <p:sp>
          <p:nvSpPr>
            <p:cNvPr id="469" name="Circle"/>
            <p:cNvSpPr/>
            <p:nvPr/>
          </p:nvSpPr>
          <p:spPr>
            <a:xfrm>
              <a:off x="0" y="212863"/>
              <a:ext cx="601110" cy="601111"/>
            </a:xfrm>
            <a:prstGeom prst="ellips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</p:grpSp>
      <p:grpSp>
        <p:nvGrpSpPr>
          <p:cNvPr id="473" name="Group"/>
          <p:cNvGrpSpPr/>
          <p:nvPr/>
        </p:nvGrpSpPr>
        <p:grpSpPr>
          <a:xfrm rot="10800000">
            <a:off x="3113233" y="5003800"/>
            <a:ext cx="1711408" cy="1656081"/>
            <a:chOff x="-204406" y="-82909"/>
            <a:chExt cx="1711405" cy="1656080"/>
          </a:xfrm>
        </p:grpSpPr>
        <p:sp>
          <p:nvSpPr>
            <p:cNvPr id="471" name="Thumbs Up"/>
            <p:cNvSpPr/>
            <p:nvPr/>
          </p:nvSpPr>
          <p:spPr>
            <a:xfrm>
              <a:off x="-204407" y="-82910"/>
              <a:ext cx="1494442" cy="1638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0" h="21599" extrusionOk="0">
                  <a:moveTo>
                    <a:pt x="8533" y="0"/>
                  </a:moveTo>
                  <a:cubicBezTo>
                    <a:pt x="8363" y="1"/>
                    <a:pt x="8192" y="58"/>
                    <a:pt x="8054" y="179"/>
                  </a:cubicBezTo>
                  <a:cubicBezTo>
                    <a:pt x="7531" y="638"/>
                    <a:pt x="6970" y="1441"/>
                    <a:pt x="7087" y="2734"/>
                  </a:cubicBezTo>
                  <a:cubicBezTo>
                    <a:pt x="7292" y="4997"/>
                    <a:pt x="9344" y="5714"/>
                    <a:pt x="7908" y="8149"/>
                  </a:cubicBezTo>
                  <a:cubicBezTo>
                    <a:pt x="7908" y="8149"/>
                    <a:pt x="6742" y="8020"/>
                    <a:pt x="4459" y="8430"/>
                  </a:cubicBezTo>
                  <a:cubicBezTo>
                    <a:pt x="2536" y="8776"/>
                    <a:pt x="1728" y="8552"/>
                    <a:pt x="884" y="8969"/>
                  </a:cubicBezTo>
                  <a:cubicBezTo>
                    <a:pt x="-570" y="9687"/>
                    <a:pt x="-101" y="11442"/>
                    <a:pt x="1349" y="12003"/>
                  </a:cubicBezTo>
                  <a:cubicBezTo>
                    <a:pt x="110" y="12750"/>
                    <a:pt x="-255" y="14477"/>
                    <a:pt x="1873" y="15239"/>
                  </a:cubicBezTo>
                  <a:cubicBezTo>
                    <a:pt x="682" y="16392"/>
                    <a:pt x="668" y="17858"/>
                    <a:pt x="2539" y="18352"/>
                  </a:cubicBezTo>
                  <a:cubicBezTo>
                    <a:pt x="1295" y="19566"/>
                    <a:pt x="2436" y="21027"/>
                    <a:pt x="3759" y="21027"/>
                  </a:cubicBezTo>
                  <a:cubicBezTo>
                    <a:pt x="13755" y="21027"/>
                    <a:pt x="12101" y="20342"/>
                    <a:pt x="15234" y="20342"/>
                  </a:cubicBezTo>
                  <a:cubicBezTo>
                    <a:pt x="18665" y="20342"/>
                    <a:pt x="21030" y="21599"/>
                    <a:pt x="21030" y="21599"/>
                  </a:cubicBezTo>
                  <a:lnTo>
                    <a:pt x="21030" y="11829"/>
                  </a:lnTo>
                  <a:cubicBezTo>
                    <a:pt x="21030" y="11829"/>
                    <a:pt x="18103" y="11058"/>
                    <a:pt x="16154" y="10113"/>
                  </a:cubicBezTo>
                  <a:cubicBezTo>
                    <a:pt x="15350" y="9722"/>
                    <a:pt x="14504" y="9210"/>
                    <a:pt x="13676" y="6613"/>
                  </a:cubicBezTo>
                  <a:cubicBezTo>
                    <a:pt x="12912" y="4218"/>
                    <a:pt x="11140" y="3961"/>
                    <a:pt x="10515" y="2980"/>
                  </a:cubicBezTo>
                  <a:cubicBezTo>
                    <a:pt x="10128" y="2452"/>
                    <a:pt x="9578" y="1231"/>
                    <a:pt x="9220" y="425"/>
                  </a:cubicBezTo>
                  <a:cubicBezTo>
                    <a:pt x="9099" y="153"/>
                    <a:pt x="8817" y="-1"/>
                    <a:pt x="85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472" name="Shape"/>
            <p:cNvSpPr/>
            <p:nvPr/>
          </p:nvSpPr>
          <p:spPr>
            <a:xfrm rot="10800000" flipH="1">
              <a:off x="1255663" y="705832"/>
              <a:ext cx="251336" cy="867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10423" y="16918"/>
                  </a:moveTo>
                  <a:cubicBezTo>
                    <a:pt x="12003" y="16918"/>
                    <a:pt x="13587" y="17094"/>
                    <a:pt x="14793" y="17443"/>
                  </a:cubicBezTo>
                  <a:cubicBezTo>
                    <a:pt x="17204" y="18142"/>
                    <a:pt x="17204" y="19273"/>
                    <a:pt x="14793" y="19972"/>
                  </a:cubicBezTo>
                  <a:cubicBezTo>
                    <a:pt x="12381" y="20671"/>
                    <a:pt x="8465" y="20671"/>
                    <a:pt x="6054" y="19972"/>
                  </a:cubicBezTo>
                  <a:cubicBezTo>
                    <a:pt x="3643" y="19273"/>
                    <a:pt x="3643" y="18142"/>
                    <a:pt x="6054" y="17443"/>
                  </a:cubicBezTo>
                  <a:cubicBezTo>
                    <a:pt x="7259" y="17094"/>
                    <a:pt x="8843" y="16918"/>
                    <a:pt x="10423" y="16918"/>
                  </a:cubicBezTo>
                  <a:close/>
                </a:path>
              </a:pathLst>
            </a:custGeom>
            <a:solidFill>
              <a:srgbClr val="BBBBB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</p:grpSp>
      <p:sp>
        <p:nvSpPr>
          <p:cNvPr id="474" name="Disadvantages of NumPy"/>
          <p:cNvSpPr txBox="1"/>
          <p:nvPr/>
        </p:nvSpPr>
        <p:spPr>
          <a:xfrm>
            <a:off x="410000" y="2609369"/>
            <a:ext cx="6958980" cy="1345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99" tIns="50799" rIns="50799" bIns="50799" anchor="ctr">
            <a:spAutoFit/>
          </a:bodyPr>
          <a:lstStyle>
            <a:lvl1pPr>
              <a:lnSpc>
                <a:spcPct val="80000"/>
              </a:lnSpc>
              <a:defRPr sz="5000">
                <a:solidFill>
                  <a:srgbClr val="262626"/>
                </a:solidFill>
              </a:defRPr>
            </a:lvl1pPr>
          </a:lstStyle>
          <a:p>
            <a:r>
              <a:rPr sz="5001">
                <a:latin typeface="Arial" panose="020B0604020202020204" pitchFamily="34" charset="0"/>
                <a:cs typeface="Arial" panose="020B0604020202020204" pitchFamily="34" charset="0"/>
              </a:rPr>
              <a:t>Disadvantages of NumPy</a:t>
            </a:r>
          </a:p>
        </p:txBody>
      </p:sp>
      <p:sp>
        <p:nvSpPr>
          <p:cNvPr id="475" name="Line"/>
          <p:cNvSpPr/>
          <p:nvPr/>
        </p:nvSpPr>
        <p:spPr>
          <a:xfrm flipH="1">
            <a:off x="7001320" y="2446659"/>
            <a:ext cx="0" cy="7691383"/>
          </a:xfrm>
          <a:prstGeom prst="line">
            <a:avLst/>
          </a:prstGeom>
          <a:ln w="76200" cap="rnd">
            <a:solidFill>
              <a:srgbClr val="8796AD"/>
            </a:solidFill>
            <a:custDash>
              <a:ds d="100000" sp="200000"/>
            </a:custDash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\"/>
          <p:cNvSpPr>
            <a:spLocks noGrp="1"/>
          </p:cNvSpPr>
          <p:nvPr>
            <p:ph type="title"/>
          </p:nvPr>
        </p:nvSpPr>
        <p:spPr>
          <a:xfrm>
            <a:off x="372397" y="-3872854"/>
            <a:ext cx="22504401" cy="2336801"/>
          </a:xfrm>
          <a:prstGeom prst="rect">
            <a:avLst/>
          </a:prstGeom>
        </p:spPr>
        <p:txBody>
          <a:bodyPr/>
          <a:lstStyle/>
          <a:p>
            <a:r>
              <a:t>\</a:t>
            </a:r>
          </a:p>
        </p:txBody>
      </p:sp>
      <p:sp>
        <p:nvSpPr>
          <p:cNvPr id="478" name="Disadvantages of NumPy"/>
          <p:cNvSpPr/>
          <p:nvPr/>
        </p:nvSpPr>
        <p:spPr>
          <a:xfrm>
            <a:off x="724992" y="-5022566"/>
            <a:ext cx="22504401" cy="233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99" tIns="50799" rIns="50799" bIns="50799" anchor="ctr">
            <a:normAutofit/>
          </a:bodyPr>
          <a:lstStyle>
            <a:lvl1pPr>
              <a:defRPr sz="6500">
                <a:solidFill>
                  <a:srgbClr val="00539B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r>
              <a:t>Disadvantages of NumPy</a:t>
            </a:r>
          </a:p>
        </p:txBody>
      </p:sp>
      <p:grpSp>
        <p:nvGrpSpPr>
          <p:cNvPr id="483" name="Group"/>
          <p:cNvGrpSpPr/>
          <p:nvPr/>
        </p:nvGrpSpPr>
        <p:grpSpPr>
          <a:xfrm>
            <a:off x="7990100" y="8995888"/>
            <a:ext cx="11762823" cy="2917166"/>
            <a:chOff x="-9115" y="-23838"/>
            <a:chExt cx="11762821" cy="2917163"/>
          </a:xfrm>
        </p:grpSpPr>
        <p:sp>
          <p:nvSpPr>
            <p:cNvPr id="479" name="Rectangle"/>
            <p:cNvSpPr/>
            <p:nvPr/>
          </p:nvSpPr>
          <p:spPr>
            <a:xfrm>
              <a:off x="23236" y="9109"/>
              <a:ext cx="11730471" cy="2850594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C0C0C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480" name="Rectangle"/>
            <p:cNvSpPr/>
            <p:nvPr/>
          </p:nvSpPr>
          <p:spPr>
            <a:xfrm>
              <a:off x="21868" y="-1"/>
              <a:ext cx="1379437" cy="2867192"/>
            </a:xfrm>
            <a:prstGeom prst="rect">
              <a:avLst/>
            </a:pr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481" name="Rectangle"/>
            <p:cNvSpPr/>
            <p:nvPr/>
          </p:nvSpPr>
          <p:spPr>
            <a:xfrm>
              <a:off x="-9116" y="-23839"/>
              <a:ext cx="1095177" cy="2917165"/>
            </a:xfrm>
            <a:prstGeom prst="rect">
              <a:avLst/>
            </a:prstGeom>
            <a:solidFill>
              <a:srgbClr val="41638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482" name="Triangle"/>
            <p:cNvSpPr/>
            <p:nvPr/>
          </p:nvSpPr>
          <p:spPr>
            <a:xfrm rot="5387670">
              <a:off x="980013" y="283846"/>
              <a:ext cx="434421" cy="419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49" y="0"/>
                  </a:moveTo>
                  <a:lnTo>
                    <a:pt x="21600" y="2153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1638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</p:grpSp>
      <p:sp>
        <p:nvSpPr>
          <p:cNvPr id="484" name="Doesn’t include some operations common in deep learning (i,e, batched matrix multiply/convolution, sigmoid nonlinearity, pooling, etc"/>
          <p:cNvSpPr txBox="1"/>
          <p:nvPr/>
        </p:nvSpPr>
        <p:spPr>
          <a:xfrm>
            <a:off x="9639790" y="9448870"/>
            <a:ext cx="9003219" cy="1983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99" tIns="50799" rIns="50799" bIns="50799" anchor="ctr">
            <a:spAutoFit/>
          </a:bodyPr>
          <a:lstStyle/>
          <a:p>
            <a:pPr algn="l">
              <a:lnSpc>
                <a:spcPct val="80000"/>
              </a:lnSpc>
              <a:defRPr sz="3800">
                <a:solidFill>
                  <a:srgbClr val="262626"/>
                </a:solidFill>
              </a:defRPr>
            </a:pPr>
            <a:r>
              <a:rPr sz="3801" dirty="0">
                <a:latin typeface="Arial" panose="020B0604020202020204" pitchFamily="34" charset="0"/>
                <a:ea typeface="Open Sans SemiBold"/>
                <a:cs typeface="Arial" panose="020B0604020202020204" pitchFamily="34" charset="0"/>
                <a:sym typeface="Open Sans SemiBold"/>
              </a:rPr>
              <a:t>Doesn’t include some operations common in deep learning </a:t>
            </a:r>
            <a:r>
              <a:rPr sz="3801" dirty="0">
                <a:latin typeface="Arial" panose="020B0604020202020204" pitchFamily="34" charset="0"/>
                <a:cs typeface="Arial" panose="020B0604020202020204" pitchFamily="34" charset="0"/>
              </a:rPr>
              <a:t>(i</a:t>
            </a:r>
            <a:r>
              <a:rPr lang="en-US" sz="3801" dirty="0">
                <a:latin typeface="Arial" panose="020B0604020202020204" pitchFamily="34" charset="0"/>
                <a:cs typeface="Arial" panose="020B0604020202020204" pitchFamily="34" charset="0"/>
              </a:rPr>
              <a:t>.e.</a:t>
            </a:r>
            <a:r>
              <a:rPr sz="3801" dirty="0">
                <a:latin typeface="Arial" panose="020B0604020202020204" pitchFamily="34" charset="0"/>
                <a:cs typeface="Arial" panose="020B0604020202020204" pitchFamily="34" charset="0"/>
              </a:rPr>
              <a:t> batched matrix multiply/convolution, sigmoid nonlinearity, pooling, etc</a:t>
            </a:r>
            <a:r>
              <a:rPr lang="en-US" sz="3801" dirty="0">
                <a:latin typeface="Arial" panose="020B0604020202020204" pitchFamily="34" charset="0"/>
                <a:cs typeface="Arial" panose="020B0604020202020204" pitchFamily="34" charset="0"/>
              </a:rPr>
              <a:t>.)</a:t>
            </a:r>
            <a:endParaRPr sz="380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7" name="Group"/>
          <p:cNvGrpSpPr/>
          <p:nvPr/>
        </p:nvGrpSpPr>
        <p:grpSpPr>
          <a:xfrm>
            <a:off x="8180207" y="11089489"/>
            <a:ext cx="601113" cy="601112"/>
            <a:chOff x="0" y="212863"/>
            <a:chExt cx="601110" cy="601111"/>
          </a:xfrm>
        </p:grpSpPr>
        <p:sp>
          <p:nvSpPr>
            <p:cNvPr id="485" name="x"/>
            <p:cNvSpPr txBox="1"/>
            <p:nvPr/>
          </p:nvSpPr>
          <p:spPr>
            <a:xfrm>
              <a:off x="172315" y="216172"/>
              <a:ext cx="256477" cy="456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799" tIns="50799" rIns="50799" bIns="50799" numCol="1" anchor="ctr">
              <a:spAutoFit/>
            </a:bodyPr>
            <a:lstStyle/>
            <a:p>
              <a:r>
                <a:rPr sz="2301"/>
                <a:t>x</a:t>
              </a:r>
            </a:p>
          </p:txBody>
        </p:sp>
        <p:sp>
          <p:nvSpPr>
            <p:cNvPr id="486" name="Circle"/>
            <p:cNvSpPr/>
            <p:nvPr/>
          </p:nvSpPr>
          <p:spPr>
            <a:xfrm>
              <a:off x="0" y="212863"/>
              <a:ext cx="601110" cy="601111"/>
            </a:xfrm>
            <a:prstGeom prst="ellips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</p:grpSp>
      <p:sp>
        <p:nvSpPr>
          <p:cNvPr id="488" name="Disadvantages of NumPy"/>
          <p:cNvSpPr txBox="1"/>
          <p:nvPr/>
        </p:nvSpPr>
        <p:spPr>
          <a:xfrm>
            <a:off x="410000" y="2609369"/>
            <a:ext cx="6958980" cy="1345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99" tIns="50799" rIns="50799" bIns="50799" anchor="ctr">
            <a:spAutoFit/>
          </a:bodyPr>
          <a:lstStyle>
            <a:lvl1pPr>
              <a:lnSpc>
                <a:spcPct val="80000"/>
              </a:lnSpc>
              <a:defRPr sz="5000">
                <a:solidFill>
                  <a:srgbClr val="262626"/>
                </a:solidFill>
              </a:defRPr>
            </a:lvl1pPr>
          </a:lstStyle>
          <a:p>
            <a:r>
              <a:rPr sz="5001">
                <a:latin typeface="Arial" panose="020B0604020202020204" pitchFamily="34" charset="0"/>
                <a:cs typeface="Arial" panose="020B0604020202020204" pitchFamily="34" charset="0"/>
              </a:rPr>
              <a:t>Disadvantages of NumPy</a:t>
            </a:r>
          </a:p>
        </p:txBody>
      </p:sp>
      <p:sp>
        <p:nvSpPr>
          <p:cNvPr id="489" name="Line"/>
          <p:cNvSpPr/>
          <p:nvPr/>
        </p:nvSpPr>
        <p:spPr>
          <a:xfrm flipH="1">
            <a:off x="7001320" y="2446659"/>
            <a:ext cx="0" cy="7691383"/>
          </a:xfrm>
          <a:prstGeom prst="line">
            <a:avLst/>
          </a:prstGeom>
          <a:ln w="76200" cap="rnd">
            <a:solidFill>
              <a:srgbClr val="8796AD"/>
            </a:solidFill>
            <a:custDash>
              <a:ds d="100000" sp="200000"/>
            </a:custDash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490" name="Polygon"/>
          <p:cNvSpPr/>
          <p:nvPr/>
        </p:nvSpPr>
        <p:spPr>
          <a:xfrm>
            <a:off x="2655155" y="4114189"/>
            <a:ext cx="2595670" cy="2997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2A507B"/>
          </a:solidFill>
          <a:ln w="139700">
            <a:solidFill>
              <a:srgbClr val="FFD96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grpSp>
        <p:nvGrpSpPr>
          <p:cNvPr id="493" name="Group"/>
          <p:cNvGrpSpPr/>
          <p:nvPr/>
        </p:nvGrpSpPr>
        <p:grpSpPr>
          <a:xfrm rot="10800000">
            <a:off x="3113233" y="5003800"/>
            <a:ext cx="1711408" cy="1656081"/>
            <a:chOff x="-204406" y="-82909"/>
            <a:chExt cx="1711405" cy="1656080"/>
          </a:xfrm>
        </p:grpSpPr>
        <p:sp>
          <p:nvSpPr>
            <p:cNvPr id="491" name="Thumbs Up"/>
            <p:cNvSpPr/>
            <p:nvPr/>
          </p:nvSpPr>
          <p:spPr>
            <a:xfrm>
              <a:off x="-204407" y="-82910"/>
              <a:ext cx="1494442" cy="1638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0" h="21599" extrusionOk="0">
                  <a:moveTo>
                    <a:pt x="8533" y="0"/>
                  </a:moveTo>
                  <a:cubicBezTo>
                    <a:pt x="8363" y="1"/>
                    <a:pt x="8192" y="58"/>
                    <a:pt x="8054" y="179"/>
                  </a:cubicBezTo>
                  <a:cubicBezTo>
                    <a:pt x="7531" y="638"/>
                    <a:pt x="6970" y="1441"/>
                    <a:pt x="7087" y="2734"/>
                  </a:cubicBezTo>
                  <a:cubicBezTo>
                    <a:pt x="7292" y="4997"/>
                    <a:pt x="9344" y="5714"/>
                    <a:pt x="7908" y="8149"/>
                  </a:cubicBezTo>
                  <a:cubicBezTo>
                    <a:pt x="7908" y="8149"/>
                    <a:pt x="6742" y="8020"/>
                    <a:pt x="4459" y="8430"/>
                  </a:cubicBezTo>
                  <a:cubicBezTo>
                    <a:pt x="2536" y="8776"/>
                    <a:pt x="1728" y="8552"/>
                    <a:pt x="884" y="8969"/>
                  </a:cubicBezTo>
                  <a:cubicBezTo>
                    <a:pt x="-570" y="9687"/>
                    <a:pt x="-101" y="11442"/>
                    <a:pt x="1349" y="12003"/>
                  </a:cubicBezTo>
                  <a:cubicBezTo>
                    <a:pt x="110" y="12750"/>
                    <a:pt x="-255" y="14477"/>
                    <a:pt x="1873" y="15239"/>
                  </a:cubicBezTo>
                  <a:cubicBezTo>
                    <a:pt x="682" y="16392"/>
                    <a:pt x="668" y="17858"/>
                    <a:pt x="2539" y="18352"/>
                  </a:cubicBezTo>
                  <a:cubicBezTo>
                    <a:pt x="1295" y="19566"/>
                    <a:pt x="2436" y="21027"/>
                    <a:pt x="3759" y="21027"/>
                  </a:cubicBezTo>
                  <a:cubicBezTo>
                    <a:pt x="13755" y="21027"/>
                    <a:pt x="12101" y="20342"/>
                    <a:pt x="15234" y="20342"/>
                  </a:cubicBezTo>
                  <a:cubicBezTo>
                    <a:pt x="18665" y="20342"/>
                    <a:pt x="21030" y="21599"/>
                    <a:pt x="21030" y="21599"/>
                  </a:cubicBezTo>
                  <a:lnTo>
                    <a:pt x="21030" y="11829"/>
                  </a:lnTo>
                  <a:cubicBezTo>
                    <a:pt x="21030" y="11829"/>
                    <a:pt x="18103" y="11058"/>
                    <a:pt x="16154" y="10113"/>
                  </a:cubicBezTo>
                  <a:cubicBezTo>
                    <a:pt x="15350" y="9722"/>
                    <a:pt x="14504" y="9210"/>
                    <a:pt x="13676" y="6613"/>
                  </a:cubicBezTo>
                  <a:cubicBezTo>
                    <a:pt x="12912" y="4218"/>
                    <a:pt x="11140" y="3961"/>
                    <a:pt x="10515" y="2980"/>
                  </a:cubicBezTo>
                  <a:cubicBezTo>
                    <a:pt x="10128" y="2452"/>
                    <a:pt x="9578" y="1231"/>
                    <a:pt x="9220" y="425"/>
                  </a:cubicBezTo>
                  <a:cubicBezTo>
                    <a:pt x="9099" y="153"/>
                    <a:pt x="8817" y="-1"/>
                    <a:pt x="85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492" name="Shape"/>
            <p:cNvSpPr/>
            <p:nvPr/>
          </p:nvSpPr>
          <p:spPr>
            <a:xfrm rot="10800000" flipH="1">
              <a:off x="1255663" y="705832"/>
              <a:ext cx="251336" cy="867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10423" y="16918"/>
                  </a:moveTo>
                  <a:cubicBezTo>
                    <a:pt x="12003" y="16918"/>
                    <a:pt x="13587" y="17094"/>
                    <a:pt x="14793" y="17443"/>
                  </a:cubicBezTo>
                  <a:cubicBezTo>
                    <a:pt x="17204" y="18142"/>
                    <a:pt x="17204" y="19273"/>
                    <a:pt x="14793" y="19972"/>
                  </a:cubicBezTo>
                  <a:cubicBezTo>
                    <a:pt x="12381" y="20671"/>
                    <a:pt x="8465" y="20671"/>
                    <a:pt x="6054" y="19972"/>
                  </a:cubicBezTo>
                  <a:cubicBezTo>
                    <a:pt x="3643" y="19273"/>
                    <a:pt x="3643" y="18142"/>
                    <a:pt x="6054" y="17443"/>
                  </a:cubicBezTo>
                  <a:cubicBezTo>
                    <a:pt x="7259" y="17094"/>
                    <a:pt x="8843" y="16918"/>
                    <a:pt x="10423" y="16918"/>
                  </a:cubicBezTo>
                  <a:close/>
                </a:path>
              </a:pathLst>
            </a:custGeom>
            <a:solidFill>
              <a:srgbClr val="BBBBB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</p:grpSp>
      <p:grpSp>
        <p:nvGrpSpPr>
          <p:cNvPr id="498" name="Group"/>
          <p:cNvGrpSpPr/>
          <p:nvPr/>
        </p:nvGrpSpPr>
        <p:grpSpPr>
          <a:xfrm>
            <a:off x="7995248" y="2462950"/>
            <a:ext cx="11757676" cy="2911198"/>
            <a:chOff x="-3968" y="-23838"/>
            <a:chExt cx="11757674" cy="2911198"/>
          </a:xfrm>
        </p:grpSpPr>
        <p:sp>
          <p:nvSpPr>
            <p:cNvPr id="494" name="Rectangle"/>
            <p:cNvSpPr/>
            <p:nvPr/>
          </p:nvSpPr>
          <p:spPr>
            <a:xfrm>
              <a:off x="23236" y="9109"/>
              <a:ext cx="11730471" cy="2850594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79797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495" name="Rectangle"/>
            <p:cNvSpPr/>
            <p:nvPr/>
          </p:nvSpPr>
          <p:spPr>
            <a:xfrm>
              <a:off x="21868" y="-1"/>
              <a:ext cx="1379437" cy="2867192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496" name="Rectangle"/>
            <p:cNvSpPr/>
            <p:nvPr/>
          </p:nvSpPr>
          <p:spPr>
            <a:xfrm>
              <a:off x="-3969" y="-23839"/>
              <a:ext cx="1090030" cy="2911199"/>
            </a:xfrm>
            <a:prstGeom prst="rect">
              <a:avLst/>
            </a:prstGeom>
            <a:solidFill>
              <a:srgbClr val="41638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497" name="Triangle"/>
            <p:cNvSpPr/>
            <p:nvPr/>
          </p:nvSpPr>
          <p:spPr>
            <a:xfrm rot="5387670">
              <a:off x="980013" y="283846"/>
              <a:ext cx="434421" cy="419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49" y="0"/>
                  </a:moveTo>
                  <a:lnTo>
                    <a:pt x="21600" y="2153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1638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</p:grpSp>
      <p:sp>
        <p:nvSpPr>
          <p:cNvPr id="499" name="Compositions of many NumPy requires going through the Python interpreter"/>
          <p:cNvSpPr txBox="1"/>
          <p:nvPr/>
        </p:nvSpPr>
        <p:spPr>
          <a:xfrm>
            <a:off x="9639790" y="2999472"/>
            <a:ext cx="9003219" cy="1038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99" tIns="50799" rIns="50799" bIns="50799" anchor="ctr">
            <a:spAutoFit/>
          </a:bodyPr>
          <a:lstStyle>
            <a:lvl1pPr algn="l">
              <a:lnSpc>
                <a:spcPct val="80000"/>
              </a:lnSpc>
              <a:defRPr sz="3800">
                <a:solidFill>
                  <a:srgbClr val="262626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sz="3801" dirty="0">
                <a:latin typeface="Arial" panose="020B0604020202020204" pitchFamily="34" charset="0"/>
                <a:cs typeface="Arial" panose="020B0604020202020204" pitchFamily="34" charset="0"/>
              </a:rPr>
              <a:t>Compositions of many NumPy requires going through the Python interpreter </a:t>
            </a:r>
          </a:p>
        </p:txBody>
      </p:sp>
      <p:grpSp>
        <p:nvGrpSpPr>
          <p:cNvPr id="502" name="Group"/>
          <p:cNvGrpSpPr/>
          <p:nvPr/>
        </p:nvGrpSpPr>
        <p:grpSpPr>
          <a:xfrm>
            <a:off x="8259268" y="4438649"/>
            <a:ext cx="601113" cy="601112"/>
            <a:chOff x="0" y="212863"/>
            <a:chExt cx="601110" cy="601111"/>
          </a:xfrm>
        </p:grpSpPr>
        <p:sp>
          <p:nvSpPr>
            <p:cNvPr id="500" name="x"/>
            <p:cNvSpPr txBox="1"/>
            <p:nvPr/>
          </p:nvSpPr>
          <p:spPr>
            <a:xfrm>
              <a:off x="172315" y="216172"/>
              <a:ext cx="256477" cy="456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799" tIns="50799" rIns="50799" bIns="50799" numCol="1" anchor="ctr">
              <a:spAutoFit/>
            </a:bodyPr>
            <a:lstStyle/>
            <a:p>
              <a:r>
                <a:rPr sz="2301"/>
                <a:t>x</a:t>
              </a:r>
            </a:p>
          </p:txBody>
        </p:sp>
        <p:sp>
          <p:nvSpPr>
            <p:cNvPr id="501" name="Circle"/>
            <p:cNvSpPr/>
            <p:nvPr/>
          </p:nvSpPr>
          <p:spPr>
            <a:xfrm>
              <a:off x="0" y="212863"/>
              <a:ext cx="601110" cy="601111"/>
            </a:xfrm>
            <a:prstGeom prst="ellips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</p:grpSp>
      <p:grpSp>
        <p:nvGrpSpPr>
          <p:cNvPr id="507" name="Group"/>
          <p:cNvGrpSpPr/>
          <p:nvPr/>
        </p:nvGrpSpPr>
        <p:grpSpPr>
          <a:xfrm>
            <a:off x="7991527" y="5729418"/>
            <a:ext cx="11761397" cy="2915615"/>
            <a:chOff x="-7689" y="-23838"/>
            <a:chExt cx="11761395" cy="2915613"/>
          </a:xfrm>
        </p:grpSpPr>
        <p:sp>
          <p:nvSpPr>
            <p:cNvPr id="503" name="Rectangle"/>
            <p:cNvSpPr/>
            <p:nvPr/>
          </p:nvSpPr>
          <p:spPr>
            <a:xfrm>
              <a:off x="23236" y="9109"/>
              <a:ext cx="11730471" cy="2850594"/>
            </a:xfrm>
            <a:prstGeom prst="rect">
              <a:avLst/>
            </a:prstGeom>
            <a:solidFill>
              <a:srgbClr val="FFFFFF"/>
            </a:solidFill>
            <a:ln w="63500" cap="flat">
              <a:solidFill>
                <a:srgbClr val="AAA9A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504" name="Rectangle"/>
            <p:cNvSpPr/>
            <p:nvPr/>
          </p:nvSpPr>
          <p:spPr>
            <a:xfrm>
              <a:off x="21868" y="-1"/>
              <a:ext cx="1379437" cy="2867192"/>
            </a:xfrm>
            <a:prstGeom prst="rect">
              <a:avLst/>
            </a:prstGeom>
            <a:solidFill>
              <a:srgbClr val="A9A9A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505" name="Rectangle"/>
            <p:cNvSpPr/>
            <p:nvPr/>
          </p:nvSpPr>
          <p:spPr>
            <a:xfrm>
              <a:off x="-7690" y="-23839"/>
              <a:ext cx="1093751" cy="2915615"/>
            </a:xfrm>
            <a:prstGeom prst="rect">
              <a:avLst/>
            </a:prstGeom>
            <a:solidFill>
              <a:srgbClr val="41638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506" name="Triangle"/>
            <p:cNvSpPr/>
            <p:nvPr/>
          </p:nvSpPr>
          <p:spPr>
            <a:xfrm rot="5387670">
              <a:off x="980013" y="283846"/>
              <a:ext cx="434421" cy="419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49" y="0"/>
                  </a:moveTo>
                  <a:lnTo>
                    <a:pt x="21600" y="2153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1638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</p:grpSp>
      <p:sp>
        <p:nvSpPr>
          <p:cNvPr id="508" name="Can’t do automatic differentiation, past computations aren’t “remembered”"/>
          <p:cNvSpPr txBox="1"/>
          <p:nvPr/>
        </p:nvSpPr>
        <p:spPr>
          <a:xfrm>
            <a:off x="9639789" y="6041654"/>
            <a:ext cx="9541877" cy="1047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99" tIns="50799" rIns="50799" bIns="50799" anchor="ctr">
            <a:spAutoFit/>
          </a:bodyPr>
          <a:lstStyle>
            <a:lvl1pPr algn="l">
              <a:lnSpc>
                <a:spcPct val="80000"/>
              </a:lnSpc>
              <a:defRPr sz="3800">
                <a:solidFill>
                  <a:srgbClr val="262626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sz="3801">
                <a:latin typeface="Arial" panose="020B0604020202020204" pitchFamily="34" charset="0"/>
                <a:cs typeface="Arial" panose="020B0604020202020204" pitchFamily="34" charset="0"/>
              </a:rPr>
              <a:t>Can’t do automatic differentiation, past computations aren’t “remembered”</a:t>
            </a:r>
          </a:p>
        </p:txBody>
      </p:sp>
      <p:grpSp>
        <p:nvGrpSpPr>
          <p:cNvPr id="511" name="Group"/>
          <p:cNvGrpSpPr/>
          <p:nvPr/>
        </p:nvGrpSpPr>
        <p:grpSpPr>
          <a:xfrm>
            <a:off x="8259268" y="7852392"/>
            <a:ext cx="601113" cy="601112"/>
            <a:chOff x="0" y="212863"/>
            <a:chExt cx="601110" cy="601111"/>
          </a:xfrm>
        </p:grpSpPr>
        <p:sp>
          <p:nvSpPr>
            <p:cNvPr id="509" name="x"/>
            <p:cNvSpPr txBox="1"/>
            <p:nvPr/>
          </p:nvSpPr>
          <p:spPr>
            <a:xfrm>
              <a:off x="172315" y="216172"/>
              <a:ext cx="256477" cy="456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799" tIns="50799" rIns="50799" bIns="50799" numCol="1" anchor="ctr">
              <a:spAutoFit/>
            </a:bodyPr>
            <a:lstStyle/>
            <a:p>
              <a:r>
                <a:rPr sz="2301"/>
                <a:t>x</a:t>
              </a:r>
            </a:p>
          </p:txBody>
        </p:sp>
        <p:sp>
          <p:nvSpPr>
            <p:cNvPr id="510" name="Circle"/>
            <p:cNvSpPr/>
            <p:nvPr/>
          </p:nvSpPr>
          <p:spPr>
            <a:xfrm>
              <a:off x="0" y="212863"/>
              <a:ext cx="601110" cy="601111"/>
            </a:xfrm>
            <a:prstGeom prst="ellips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roup"/>
          <p:cNvGrpSpPr/>
          <p:nvPr/>
        </p:nvGrpSpPr>
        <p:grpSpPr>
          <a:xfrm>
            <a:off x="-192259" y="-172076"/>
            <a:ext cx="25079759" cy="14060151"/>
            <a:chOff x="0" y="0"/>
            <a:chExt cx="25079757" cy="14060151"/>
          </a:xfrm>
        </p:grpSpPr>
        <p:sp>
          <p:nvSpPr>
            <p:cNvPr id="513" name="Rectangle"/>
            <p:cNvSpPr/>
            <p:nvPr/>
          </p:nvSpPr>
          <p:spPr>
            <a:xfrm>
              <a:off x="0" y="0"/>
              <a:ext cx="25079758" cy="13913644"/>
            </a:xfrm>
            <a:prstGeom prst="rect">
              <a:avLst/>
            </a:prstGeom>
            <a:solidFill>
              <a:srgbClr val="2B3E5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514" name="Rectangle"/>
            <p:cNvSpPr/>
            <p:nvPr/>
          </p:nvSpPr>
          <p:spPr>
            <a:xfrm>
              <a:off x="0" y="13617286"/>
              <a:ext cx="25079758" cy="442866"/>
            </a:xfrm>
            <a:prstGeom prst="rect">
              <a:avLst/>
            </a:prstGeom>
            <a:solidFill>
              <a:srgbClr val="FFD96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</p:grpSp>
      <p:sp>
        <p:nvSpPr>
          <p:cNvPr id="516" name="Computation Graph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Computation Graphs</a:t>
            </a:r>
          </a:p>
        </p:txBody>
      </p:sp>
      <p:sp>
        <p:nvSpPr>
          <p:cNvPr id="517" name="ℓ = [y – (mx+b)]2"/>
          <p:cNvSpPr txBox="1"/>
          <p:nvPr/>
        </p:nvSpPr>
        <p:spPr>
          <a:xfrm>
            <a:off x="1075934" y="6490644"/>
            <a:ext cx="6763068" cy="152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algn="l" defTabSz="457222">
              <a:lnSpc>
                <a:spcPts val="12701"/>
              </a:lnSpc>
              <a:defRPr sz="7000"/>
            </a:pPr>
            <a:r>
              <a:rPr sz="7000" i="1" dirty="0"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ℓ </a:t>
            </a:r>
            <a:r>
              <a:rPr sz="7000" dirty="0">
                <a:latin typeface="Arial" panose="020B0604020202020204" pitchFamily="34" charset="0"/>
                <a:cs typeface="Arial" panose="020B0604020202020204" pitchFamily="34" charset="0"/>
              </a:rPr>
              <a:t>= [</a:t>
            </a:r>
            <a:r>
              <a:rPr sz="7000" i="1" dirty="0"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y </a:t>
            </a:r>
            <a:r>
              <a:rPr sz="7000" dirty="0">
                <a:latin typeface="Arial" panose="020B0604020202020204" pitchFamily="34" charset="0"/>
                <a:cs typeface="Arial" panose="020B0604020202020204" pitchFamily="34" charset="0"/>
              </a:rPr>
              <a:t>– (</a:t>
            </a:r>
            <a:r>
              <a:rPr sz="7000" i="1" dirty="0" err="1"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mx</a:t>
            </a:r>
            <a:r>
              <a:rPr sz="7000" dirty="0" err="1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sz="7000" i="1" dirty="0" err="1"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b</a:t>
            </a:r>
            <a:r>
              <a:rPr sz="7000" dirty="0">
                <a:latin typeface="Arial" panose="020B0604020202020204" pitchFamily="34" charset="0"/>
                <a:cs typeface="Arial" panose="020B0604020202020204" pitchFamily="34" charset="0"/>
              </a:rPr>
              <a:t>)]</a:t>
            </a:r>
            <a:r>
              <a:rPr sz="7000" baseline="4485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7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18" name="Line"/>
          <p:cNvSpPr/>
          <p:nvPr/>
        </p:nvSpPr>
        <p:spPr>
          <a:xfrm>
            <a:off x="13020963" y="3576618"/>
            <a:ext cx="6658592" cy="4138908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519" name="Line"/>
          <p:cNvSpPr/>
          <p:nvPr/>
        </p:nvSpPr>
        <p:spPr>
          <a:xfrm>
            <a:off x="13123238" y="6317562"/>
            <a:ext cx="752124" cy="752122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520" name="Line"/>
          <p:cNvSpPr/>
          <p:nvPr/>
        </p:nvSpPr>
        <p:spPr>
          <a:xfrm flipV="1">
            <a:off x="13121342" y="7556737"/>
            <a:ext cx="750211" cy="584002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521" name="Line"/>
          <p:cNvSpPr/>
          <p:nvPr/>
        </p:nvSpPr>
        <p:spPr>
          <a:xfrm>
            <a:off x="15013298" y="7181307"/>
            <a:ext cx="1407645" cy="977497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522" name="Line"/>
          <p:cNvSpPr/>
          <p:nvPr/>
        </p:nvSpPr>
        <p:spPr>
          <a:xfrm>
            <a:off x="20308500" y="8428479"/>
            <a:ext cx="1206430" cy="0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523" name="Line"/>
          <p:cNvSpPr/>
          <p:nvPr/>
        </p:nvSpPr>
        <p:spPr>
          <a:xfrm>
            <a:off x="17743066" y="8428479"/>
            <a:ext cx="1206430" cy="0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524" name="y"/>
          <p:cNvSpPr/>
          <p:nvPr/>
        </p:nvSpPr>
        <p:spPr>
          <a:xfrm>
            <a:off x="11861897" y="2848541"/>
            <a:ext cx="1270001" cy="1270001"/>
          </a:xfrm>
          <a:prstGeom prst="rect">
            <a:avLst/>
          </a:prstGeom>
          <a:solidFill>
            <a:srgbClr val="A1B70D"/>
          </a:solidFill>
          <a:ln w="12700">
            <a:miter lim="400000"/>
          </a:ln>
          <a:effectLst>
            <a:outerShdw dist="64290" dir="2520000" rotWithShape="0">
              <a:srgbClr val="FFFFFF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200"/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525" name="x"/>
          <p:cNvSpPr/>
          <p:nvPr/>
        </p:nvSpPr>
        <p:spPr>
          <a:xfrm>
            <a:off x="11861897" y="7519053"/>
            <a:ext cx="1270001" cy="1270001"/>
          </a:xfrm>
          <a:prstGeom prst="rect">
            <a:avLst/>
          </a:prstGeom>
          <a:solidFill>
            <a:srgbClr val="A1B70D"/>
          </a:solidFill>
          <a:ln w="12700">
            <a:miter lim="400000"/>
          </a:ln>
          <a:effectLst>
            <a:outerShdw dist="64290" dir="2520000" rotWithShape="0">
              <a:srgbClr val="FFFFFF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200"/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526" name="m"/>
          <p:cNvSpPr/>
          <p:nvPr/>
        </p:nvSpPr>
        <p:spPr>
          <a:xfrm>
            <a:off x="11861897" y="5755696"/>
            <a:ext cx="1270001" cy="1270001"/>
          </a:xfrm>
          <a:prstGeom prst="rect">
            <a:avLst/>
          </a:prstGeom>
          <a:solidFill>
            <a:srgbClr val="16A186"/>
          </a:solidFill>
          <a:ln w="12700">
            <a:miter lim="400000"/>
          </a:ln>
          <a:effectLst>
            <a:outerShdw dist="64290" dir="2520000" rotWithShape="0">
              <a:srgbClr val="FFFFFF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200"/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527" name="b"/>
          <p:cNvSpPr/>
          <p:nvPr/>
        </p:nvSpPr>
        <p:spPr>
          <a:xfrm>
            <a:off x="11861897" y="10423631"/>
            <a:ext cx="1270001" cy="1270001"/>
          </a:xfrm>
          <a:prstGeom prst="rect">
            <a:avLst/>
          </a:prstGeom>
          <a:solidFill>
            <a:srgbClr val="16A186"/>
          </a:solidFill>
          <a:ln w="12700">
            <a:miter lim="400000"/>
          </a:ln>
          <a:effectLst>
            <a:outerShdw dist="64290" dir="2520000" rotWithShape="0">
              <a:srgbClr val="FFFFFF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200"/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528" name="*"/>
          <p:cNvSpPr/>
          <p:nvPr/>
        </p:nvSpPr>
        <p:spPr>
          <a:xfrm>
            <a:off x="13951613" y="6639476"/>
            <a:ext cx="1270001" cy="1270001"/>
          </a:xfrm>
          <a:prstGeom prst="rect">
            <a:avLst/>
          </a:prstGeom>
          <a:solidFill>
            <a:srgbClr val="FFD960">
              <a:alpha val="9858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>
            <a:lvl1pPr>
              <a:defRPr sz="6200">
                <a:solidFill>
                  <a:srgbClr val="262626"/>
                </a:solidFill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529" name="+"/>
          <p:cNvSpPr/>
          <p:nvPr/>
        </p:nvSpPr>
        <p:spPr>
          <a:xfrm>
            <a:off x="16502043" y="7793480"/>
            <a:ext cx="1270001" cy="1270001"/>
          </a:xfrm>
          <a:prstGeom prst="rect">
            <a:avLst/>
          </a:prstGeom>
          <a:solidFill>
            <a:srgbClr val="FFD960"/>
          </a:solidFill>
          <a:ln w="12700">
            <a:miter lim="400000"/>
          </a:ln>
          <a:effectLst>
            <a:outerShdw dist="64290" dir="2520000" rotWithShape="0">
              <a:srgbClr val="FFFFFF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200">
                <a:solidFill>
                  <a:srgbClr val="262626"/>
                </a:solidFill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530" name="–"/>
          <p:cNvSpPr/>
          <p:nvPr/>
        </p:nvSpPr>
        <p:spPr>
          <a:xfrm>
            <a:off x="19052475" y="7793480"/>
            <a:ext cx="1270001" cy="1270001"/>
          </a:xfrm>
          <a:prstGeom prst="rect">
            <a:avLst/>
          </a:prstGeom>
          <a:solidFill>
            <a:srgbClr val="FFD960"/>
          </a:solidFill>
          <a:ln w="12700">
            <a:miter lim="400000"/>
          </a:ln>
          <a:effectLst>
            <a:outerShdw dist="64290" dir="2520000" rotWithShape="0">
              <a:srgbClr val="FFFFFF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6200">
                <a:solidFill>
                  <a:srgbClr val="262626"/>
                </a:solidFill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</a:p>
        </p:txBody>
      </p:sp>
      <p:sp>
        <p:nvSpPr>
          <p:cNvPr id="531" name="sqr"/>
          <p:cNvSpPr/>
          <p:nvPr/>
        </p:nvSpPr>
        <p:spPr>
          <a:xfrm>
            <a:off x="21602904" y="7793480"/>
            <a:ext cx="1270001" cy="1270001"/>
          </a:xfrm>
          <a:prstGeom prst="rect">
            <a:avLst/>
          </a:prstGeom>
          <a:solidFill>
            <a:srgbClr val="FFD960"/>
          </a:solidFill>
          <a:ln w="12700">
            <a:miter lim="400000"/>
          </a:ln>
          <a:effectLst>
            <a:outerShdw dist="64290" dir="2520000" rotWithShape="0">
              <a:srgbClr val="FFFFFF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5300">
                <a:solidFill>
                  <a:srgbClr val="262626"/>
                </a:solidFill>
              </a:defRPr>
            </a:lvl1pPr>
          </a:lstStyle>
          <a:p>
            <a:r>
              <a:rPr sz="5299">
                <a:latin typeface="Arial" panose="020B0604020202020204" pitchFamily="34" charset="0"/>
                <a:cs typeface="Arial" panose="020B0604020202020204" pitchFamily="34" charset="0"/>
              </a:rPr>
              <a:t>sqr</a:t>
            </a:r>
          </a:p>
        </p:txBody>
      </p:sp>
      <p:sp>
        <p:nvSpPr>
          <p:cNvPr id="532" name="Line"/>
          <p:cNvSpPr/>
          <p:nvPr/>
        </p:nvSpPr>
        <p:spPr>
          <a:xfrm flipV="1">
            <a:off x="13167248" y="8515463"/>
            <a:ext cx="3254736" cy="2633178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533" name="Line"/>
          <p:cNvSpPr/>
          <p:nvPr/>
        </p:nvSpPr>
        <p:spPr>
          <a:xfrm>
            <a:off x="8044919" y="7254859"/>
            <a:ext cx="3577902" cy="0"/>
          </a:xfrm>
          <a:prstGeom prst="line">
            <a:avLst/>
          </a:prstGeom>
          <a:ln w="1016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Rectangle"/>
          <p:cNvSpPr/>
          <p:nvPr/>
        </p:nvSpPr>
        <p:spPr>
          <a:xfrm>
            <a:off x="8593440" y="3935561"/>
            <a:ext cx="4971925" cy="349197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536" name="Rectangle"/>
          <p:cNvSpPr/>
          <p:nvPr/>
        </p:nvSpPr>
        <p:spPr>
          <a:xfrm>
            <a:off x="-49716" y="1910494"/>
            <a:ext cx="24764845" cy="9615420"/>
          </a:xfrm>
          <a:prstGeom prst="rect">
            <a:avLst/>
          </a:prstGeom>
          <a:solidFill>
            <a:srgbClr val="2B3E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0"/>
          </a:p>
        </p:txBody>
      </p:sp>
      <p:pic>
        <p:nvPicPr>
          <p:cNvPr id="54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103253" y="3713355"/>
            <a:ext cx="6489700" cy="5287697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For research and production…"/>
          <p:cNvSpPr txBox="1"/>
          <p:nvPr/>
        </p:nvSpPr>
        <p:spPr>
          <a:xfrm>
            <a:off x="20967585" y="-3094367"/>
            <a:ext cx="8335469" cy="779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99" tIns="50799" rIns="50799" bIns="50799" anchor="ctr">
            <a:spAutoFit/>
          </a:bodyPr>
          <a:lstStyle/>
          <a:p>
            <a:pPr algn="l">
              <a:defRPr sz="4500">
                <a:solidFill>
                  <a:srgbClr val="262626"/>
                </a:solidFill>
              </a:defRPr>
            </a:pPr>
            <a:endParaRPr sz="4401" dirty="0"/>
          </a:p>
        </p:txBody>
      </p:sp>
      <p:sp>
        <p:nvSpPr>
          <p:cNvPr id="543" name="Ability to perform various array operations can be wanting"/>
          <p:cNvSpPr txBox="1"/>
          <p:nvPr/>
        </p:nvSpPr>
        <p:spPr>
          <a:xfrm>
            <a:off x="10183681" y="-2715923"/>
            <a:ext cx="10152703" cy="795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99" tIns="50799" rIns="50799" bIns="50799" anchor="ctr">
            <a:spAutoFit/>
          </a:bodyPr>
          <a:lstStyle>
            <a:lvl1pPr algn="l">
              <a:defRPr sz="4500">
                <a:solidFill>
                  <a:srgbClr val="262626"/>
                </a:solidFill>
              </a:defRPr>
            </a:lvl1pPr>
          </a:lstStyle>
          <a:p>
            <a:endParaRPr sz="4501" dirty="0"/>
          </a:p>
        </p:txBody>
      </p:sp>
      <p:sp>
        <p:nvSpPr>
          <p:cNvPr id="564" name="Shape"/>
          <p:cNvSpPr/>
          <p:nvPr/>
        </p:nvSpPr>
        <p:spPr>
          <a:xfrm>
            <a:off x="10639532" y="3196097"/>
            <a:ext cx="1359150" cy="1313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2" h="21598" extrusionOk="0">
                <a:moveTo>
                  <a:pt x="9854" y="0"/>
                </a:moveTo>
                <a:cubicBezTo>
                  <a:pt x="7332" y="2"/>
                  <a:pt x="4811" y="1094"/>
                  <a:pt x="2887" y="3279"/>
                </a:cubicBezTo>
                <a:cubicBezTo>
                  <a:pt x="-962" y="7649"/>
                  <a:pt x="-961" y="14740"/>
                  <a:pt x="2887" y="19111"/>
                </a:cubicBezTo>
                <a:cubicBezTo>
                  <a:pt x="3826" y="20178"/>
                  <a:pt x="4908" y="20979"/>
                  <a:pt x="6062" y="21525"/>
                </a:cubicBezTo>
                <a:lnTo>
                  <a:pt x="8326" y="15398"/>
                </a:lnTo>
                <a:cubicBezTo>
                  <a:pt x="7935" y="15148"/>
                  <a:pt x="7570" y="14846"/>
                  <a:pt x="7262" y="14453"/>
                </a:cubicBezTo>
                <a:cubicBezTo>
                  <a:pt x="6600" y="13610"/>
                  <a:pt x="6235" y="12578"/>
                  <a:pt x="6223" y="11525"/>
                </a:cubicBezTo>
                <a:cubicBezTo>
                  <a:pt x="6211" y="10474"/>
                  <a:pt x="6551" y="9408"/>
                  <a:pt x="7257" y="8598"/>
                </a:cubicBezTo>
                <a:cubicBezTo>
                  <a:pt x="7964" y="7785"/>
                  <a:pt x="8899" y="7384"/>
                  <a:pt x="9834" y="7384"/>
                </a:cubicBezTo>
                <a:cubicBezTo>
                  <a:pt x="10768" y="7383"/>
                  <a:pt x="11704" y="7784"/>
                  <a:pt x="12411" y="8598"/>
                </a:cubicBezTo>
                <a:cubicBezTo>
                  <a:pt x="13807" y="10205"/>
                  <a:pt x="13779" y="12790"/>
                  <a:pt x="12411" y="14456"/>
                </a:cubicBezTo>
                <a:cubicBezTo>
                  <a:pt x="12099" y="14835"/>
                  <a:pt x="11733" y="15114"/>
                  <a:pt x="11345" y="15339"/>
                </a:cubicBezTo>
                <a:lnTo>
                  <a:pt x="13664" y="21598"/>
                </a:lnTo>
                <a:cubicBezTo>
                  <a:pt x="14814" y="21018"/>
                  <a:pt x="15891" y="20197"/>
                  <a:pt x="16820" y="19111"/>
                </a:cubicBezTo>
                <a:cubicBezTo>
                  <a:pt x="20608" y="14687"/>
                  <a:pt x="20638" y="7640"/>
                  <a:pt x="16820" y="3279"/>
                </a:cubicBezTo>
                <a:cubicBezTo>
                  <a:pt x="14901" y="1087"/>
                  <a:pt x="12376" y="-2"/>
                  <a:pt x="9854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565" name="Open Source"/>
          <p:cNvSpPr txBox="1"/>
          <p:nvPr/>
        </p:nvSpPr>
        <p:spPr>
          <a:xfrm>
            <a:off x="9726731" y="4785812"/>
            <a:ext cx="3125854" cy="718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>
            <a:lvl1pPr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</p:txBody>
      </p:sp>
      <p:sp>
        <p:nvSpPr>
          <p:cNvPr id="566" name="Shape"/>
          <p:cNvSpPr/>
          <p:nvPr/>
        </p:nvSpPr>
        <p:spPr>
          <a:xfrm>
            <a:off x="18473281" y="3196097"/>
            <a:ext cx="1135842" cy="133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77" h="21502" extrusionOk="0">
                <a:moveTo>
                  <a:pt x="12521" y="4"/>
                </a:moveTo>
                <a:cubicBezTo>
                  <a:pt x="9868" y="-78"/>
                  <a:pt x="7214" y="982"/>
                  <a:pt x="5538" y="3044"/>
                </a:cubicBezTo>
                <a:cubicBezTo>
                  <a:pt x="3304" y="5793"/>
                  <a:pt x="3450" y="9537"/>
                  <a:pt x="5884" y="12147"/>
                </a:cubicBezTo>
                <a:lnTo>
                  <a:pt x="6063" y="12338"/>
                </a:lnTo>
                <a:lnTo>
                  <a:pt x="5861" y="12524"/>
                </a:lnTo>
                <a:cubicBezTo>
                  <a:pt x="5847" y="12537"/>
                  <a:pt x="5833" y="12547"/>
                  <a:pt x="5821" y="12561"/>
                </a:cubicBezTo>
                <a:cubicBezTo>
                  <a:pt x="5808" y="12574"/>
                  <a:pt x="5798" y="12587"/>
                  <a:pt x="5786" y="12602"/>
                </a:cubicBezTo>
                <a:lnTo>
                  <a:pt x="148" y="19539"/>
                </a:lnTo>
                <a:cubicBezTo>
                  <a:pt x="22" y="19694"/>
                  <a:pt x="-21" y="19882"/>
                  <a:pt x="9" y="20056"/>
                </a:cubicBezTo>
                <a:cubicBezTo>
                  <a:pt x="39" y="20231"/>
                  <a:pt x="143" y="20393"/>
                  <a:pt x="315" y="20506"/>
                </a:cubicBezTo>
                <a:lnTo>
                  <a:pt x="1642" y="21369"/>
                </a:lnTo>
                <a:cubicBezTo>
                  <a:pt x="1808" y="21477"/>
                  <a:pt x="2015" y="21522"/>
                  <a:pt x="2220" y="21493"/>
                </a:cubicBezTo>
                <a:cubicBezTo>
                  <a:pt x="2424" y="21464"/>
                  <a:pt x="2601" y="21368"/>
                  <a:pt x="2722" y="21219"/>
                </a:cubicBezTo>
                <a:lnTo>
                  <a:pt x="8360" y="14282"/>
                </a:lnTo>
                <a:cubicBezTo>
                  <a:pt x="8365" y="14276"/>
                  <a:pt x="8371" y="14268"/>
                  <a:pt x="8377" y="14261"/>
                </a:cubicBezTo>
                <a:cubicBezTo>
                  <a:pt x="8383" y="14254"/>
                  <a:pt x="8388" y="14250"/>
                  <a:pt x="8394" y="14241"/>
                </a:cubicBezTo>
                <a:lnTo>
                  <a:pt x="8539" y="14029"/>
                </a:lnTo>
                <a:lnTo>
                  <a:pt x="8787" y="14132"/>
                </a:lnTo>
                <a:cubicBezTo>
                  <a:pt x="12344" y="15588"/>
                  <a:pt x="16594" y="14588"/>
                  <a:pt x="18897" y="11754"/>
                </a:cubicBezTo>
                <a:cubicBezTo>
                  <a:pt x="21579" y="8455"/>
                  <a:pt x="20763" y="3818"/>
                  <a:pt x="17080" y="1416"/>
                </a:cubicBezTo>
                <a:cubicBezTo>
                  <a:pt x="15698" y="515"/>
                  <a:pt x="14112" y="54"/>
                  <a:pt x="12521" y="4"/>
                </a:cubicBezTo>
                <a:close/>
                <a:moveTo>
                  <a:pt x="12497" y="1545"/>
                </a:moveTo>
                <a:cubicBezTo>
                  <a:pt x="13778" y="1590"/>
                  <a:pt x="15007" y="1977"/>
                  <a:pt x="16064" y="2667"/>
                </a:cubicBezTo>
                <a:cubicBezTo>
                  <a:pt x="18978" y="4567"/>
                  <a:pt x="19628" y="8234"/>
                  <a:pt x="17507" y="10844"/>
                </a:cubicBezTo>
                <a:cubicBezTo>
                  <a:pt x="16229" y="12417"/>
                  <a:pt x="14236" y="13248"/>
                  <a:pt x="12215" y="13248"/>
                </a:cubicBezTo>
                <a:cubicBezTo>
                  <a:pt x="10881" y="13248"/>
                  <a:pt x="9530" y="12887"/>
                  <a:pt x="8371" y="12132"/>
                </a:cubicBezTo>
                <a:cubicBezTo>
                  <a:pt x="5458" y="10232"/>
                  <a:pt x="4819" y="6559"/>
                  <a:pt x="6940" y="3949"/>
                </a:cubicBezTo>
                <a:cubicBezTo>
                  <a:pt x="7966" y="2686"/>
                  <a:pt x="9478" y="1856"/>
                  <a:pt x="11205" y="1612"/>
                </a:cubicBezTo>
                <a:cubicBezTo>
                  <a:pt x="11637" y="1551"/>
                  <a:pt x="12071" y="1530"/>
                  <a:pt x="12497" y="1545"/>
                </a:cubicBezTo>
                <a:close/>
                <a:moveTo>
                  <a:pt x="8908" y="3850"/>
                </a:moveTo>
                <a:cubicBezTo>
                  <a:pt x="8888" y="3850"/>
                  <a:pt x="8869" y="3860"/>
                  <a:pt x="8856" y="3871"/>
                </a:cubicBezTo>
                <a:cubicBezTo>
                  <a:pt x="8843" y="3882"/>
                  <a:pt x="8839" y="3895"/>
                  <a:pt x="8839" y="3912"/>
                </a:cubicBezTo>
                <a:lnTo>
                  <a:pt x="8839" y="10860"/>
                </a:lnTo>
                <a:cubicBezTo>
                  <a:pt x="8839" y="10877"/>
                  <a:pt x="8843" y="10895"/>
                  <a:pt x="8856" y="10906"/>
                </a:cubicBezTo>
                <a:cubicBezTo>
                  <a:pt x="8869" y="10918"/>
                  <a:pt x="8888" y="10927"/>
                  <a:pt x="8908" y="10927"/>
                </a:cubicBezTo>
                <a:lnTo>
                  <a:pt x="16687" y="10927"/>
                </a:lnTo>
                <a:cubicBezTo>
                  <a:pt x="16707" y="10927"/>
                  <a:pt x="16721" y="10918"/>
                  <a:pt x="16733" y="10906"/>
                </a:cubicBezTo>
                <a:cubicBezTo>
                  <a:pt x="16746" y="10895"/>
                  <a:pt x="16756" y="10877"/>
                  <a:pt x="16756" y="10860"/>
                </a:cubicBezTo>
                <a:lnTo>
                  <a:pt x="16756" y="10674"/>
                </a:lnTo>
                <a:cubicBezTo>
                  <a:pt x="16756" y="10656"/>
                  <a:pt x="16746" y="10640"/>
                  <a:pt x="16733" y="10627"/>
                </a:cubicBezTo>
                <a:cubicBezTo>
                  <a:pt x="16721" y="10614"/>
                  <a:pt x="16707" y="10607"/>
                  <a:pt x="16687" y="10607"/>
                </a:cubicBezTo>
                <a:lnTo>
                  <a:pt x="9266" y="10607"/>
                </a:lnTo>
                <a:cubicBezTo>
                  <a:pt x="9246" y="10607"/>
                  <a:pt x="9226" y="10597"/>
                  <a:pt x="9214" y="10586"/>
                </a:cubicBezTo>
                <a:cubicBezTo>
                  <a:pt x="9201" y="10575"/>
                  <a:pt x="9191" y="10562"/>
                  <a:pt x="9191" y="10545"/>
                </a:cubicBezTo>
                <a:lnTo>
                  <a:pt x="9191" y="3912"/>
                </a:lnTo>
                <a:cubicBezTo>
                  <a:pt x="9191" y="3895"/>
                  <a:pt x="9186" y="3882"/>
                  <a:pt x="9173" y="3871"/>
                </a:cubicBezTo>
                <a:cubicBezTo>
                  <a:pt x="9161" y="3860"/>
                  <a:pt x="9141" y="3850"/>
                  <a:pt x="9122" y="3850"/>
                </a:cubicBezTo>
                <a:lnTo>
                  <a:pt x="8908" y="3850"/>
                </a:lnTo>
                <a:close/>
                <a:moveTo>
                  <a:pt x="15019" y="4833"/>
                </a:moveTo>
                <a:lnTo>
                  <a:pt x="15019" y="10100"/>
                </a:lnTo>
                <a:lnTo>
                  <a:pt x="16006" y="10100"/>
                </a:lnTo>
                <a:lnTo>
                  <a:pt x="16006" y="4833"/>
                </a:lnTo>
                <a:lnTo>
                  <a:pt x="15019" y="4833"/>
                </a:lnTo>
                <a:close/>
                <a:moveTo>
                  <a:pt x="11499" y="6120"/>
                </a:moveTo>
                <a:lnTo>
                  <a:pt x="11499" y="10100"/>
                </a:lnTo>
                <a:lnTo>
                  <a:pt x="12497" y="10100"/>
                </a:lnTo>
                <a:lnTo>
                  <a:pt x="12497" y="6120"/>
                </a:lnTo>
                <a:lnTo>
                  <a:pt x="11499" y="6120"/>
                </a:lnTo>
                <a:close/>
                <a:moveTo>
                  <a:pt x="13265" y="7164"/>
                </a:moveTo>
                <a:lnTo>
                  <a:pt x="13265" y="10100"/>
                </a:lnTo>
                <a:lnTo>
                  <a:pt x="14252" y="10100"/>
                </a:lnTo>
                <a:lnTo>
                  <a:pt x="14252" y="7164"/>
                </a:lnTo>
                <a:lnTo>
                  <a:pt x="13265" y="7164"/>
                </a:lnTo>
                <a:close/>
                <a:moveTo>
                  <a:pt x="9745" y="8813"/>
                </a:moveTo>
                <a:lnTo>
                  <a:pt x="9745" y="10100"/>
                </a:lnTo>
                <a:lnTo>
                  <a:pt x="10732" y="10100"/>
                </a:lnTo>
                <a:lnTo>
                  <a:pt x="10732" y="8813"/>
                </a:lnTo>
                <a:lnTo>
                  <a:pt x="9745" y="88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567" name="Research &amp; Production"/>
          <p:cNvSpPr txBox="1"/>
          <p:nvPr/>
        </p:nvSpPr>
        <p:spPr>
          <a:xfrm>
            <a:off x="16322717" y="4785812"/>
            <a:ext cx="5378073" cy="718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>
            <a:lvl1pPr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Research &amp; Production</a:t>
            </a:r>
          </a:p>
        </p:txBody>
      </p:sp>
      <p:sp>
        <p:nvSpPr>
          <p:cNvPr id="568" name="API’s"/>
          <p:cNvSpPr txBox="1"/>
          <p:nvPr/>
        </p:nvSpPr>
        <p:spPr>
          <a:xfrm>
            <a:off x="18629461" y="7979728"/>
            <a:ext cx="1298430" cy="718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>
            <a:lvl1pPr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sz="4000">
                <a:latin typeface="Arial" panose="020B0604020202020204" pitchFamily="34" charset="0"/>
                <a:cs typeface="Arial" panose="020B0604020202020204" pitchFamily="34" charset="0"/>
              </a:rPr>
              <a:t>API’s</a:t>
            </a:r>
          </a:p>
        </p:txBody>
      </p:sp>
      <p:sp>
        <p:nvSpPr>
          <p:cNvPr id="569" name="Shape"/>
          <p:cNvSpPr/>
          <p:nvPr/>
        </p:nvSpPr>
        <p:spPr>
          <a:xfrm>
            <a:off x="18644607" y="6445533"/>
            <a:ext cx="1268132" cy="1415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9" extrusionOk="0">
                <a:moveTo>
                  <a:pt x="10869" y="3"/>
                </a:moveTo>
                <a:cubicBezTo>
                  <a:pt x="10625" y="-14"/>
                  <a:pt x="10379" y="36"/>
                  <a:pt x="10165" y="143"/>
                </a:cubicBezTo>
                <a:lnTo>
                  <a:pt x="486" y="4241"/>
                </a:lnTo>
                <a:cubicBezTo>
                  <a:pt x="356" y="4340"/>
                  <a:pt x="249" y="4461"/>
                  <a:pt x="174" y="4598"/>
                </a:cubicBezTo>
                <a:cubicBezTo>
                  <a:pt x="80" y="4768"/>
                  <a:pt x="36" y="4957"/>
                  <a:pt x="46" y="5146"/>
                </a:cubicBezTo>
                <a:lnTo>
                  <a:pt x="0" y="15908"/>
                </a:lnTo>
                <a:cubicBezTo>
                  <a:pt x="71" y="16092"/>
                  <a:pt x="178" y="16262"/>
                  <a:pt x="312" y="16415"/>
                </a:cubicBezTo>
                <a:cubicBezTo>
                  <a:pt x="435" y="16553"/>
                  <a:pt x="581" y="16675"/>
                  <a:pt x="745" y="16774"/>
                </a:cubicBezTo>
                <a:lnTo>
                  <a:pt x="10109" y="21452"/>
                </a:lnTo>
                <a:cubicBezTo>
                  <a:pt x="10294" y="21543"/>
                  <a:pt x="10503" y="21586"/>
                  <a:pt x="10713" y="21578"/>
                </a:cubicBezTo>
                <a:cubicBezTo>
                  <a:pt x="10909" y="21571"/>
                  <a:pt x="11099" y="21519"/>
                  <a:pt x="11266" y="21427"/>
                </a:cubicBezTo>
                <a:lnTo>
                  <a:pt x="20899" y="16719"/>
                </a:lnTo>
                <a:cubicBezTo>
                  <a:pt x="21076" y="16641"/>
                  <a:pt x="21229" y="16526"/>
                  <a:pt x="21344" y="16383"/>
                </a:cubicBezTo>
                <a:cubicBezTo>
                  <a:pt x="21451" y="16250"/>
                  <a:pt x="21523" y="16097"/>
                  <a:pt x="21554" y="15936"/>
                </a:cubicBezTo>
                <a:lnTo>
                  <a:pt x="21600" y="4990"/>
                </a:lnTo>
                <a:cubicBezTo>
                  <a:pt x="21597" y="4847"/>
                  <a:pt x="21553" y="4707"/>
                  <a:pt x="21470" y="4585"/>
                </a:cubicBezTo>
                <a:cubicBezTo>
                  <a:pt x="21371" y="4439"/>
                  <a:pt x="21223" y="4325"/>
                  <a:pt x="21047" y="4259"/>
                </a:cubicBezTo>
                <a:lnTo>
                  <a:pt x="11463" y="189"/>
                </a:lnTo>
                <a:cubicBezTo>
                  <a:pt x="11286" y="83"/>
                  <a:pt x="11081" y="18"/>
                  <a:pt x="10869" y="3"/>
                </a:cubicBezTo>
                <a:close/>
                <a:moveTo>
                  <a:pt x="10780" y="1329"/>
                </a:moveTo>
                <a:lnTo>
                  <a:pt x="19320" y="4988"/>
                </a:lnTo>
                <a:lnTo>
                  <a:pt x="13812" y="7613"/>
                </a:lnTo>
                <a:cubicBezTo>
                  <a:pt x="13514" y="7843"/>
                  <a:pt x="13467" y="8240"/>
                  <a:pt x="13704" y="8520"/>
                </a:cubicBezTo>
                <a:cubicBezTo>
                  <a:pt x="13949" y="8810"/>
                  <a:pt x="14406" y="8872"/>
                  <a:pt x="14735" y="8660"/>
                </a:cubicBezTo>
                <a:lnTo>
                  <a:pt x="20085" y="6035"/>
                </a:lnTo>
                <a:lnTo>
                  <a:pt x="20098" y="10188"/>
                </a:lnTo>
                <a:cubicBezTo>
                  <a:pt x="19987" y="11837"/>
                  <a:pt x="18794" y="13269"/>
                  <a:pt x="17061" y="13835"/>
                </a:cubicBezTo>
                <a:cubicBezTo>
                  <a:pt x="15752" y="14263"/>
                  <a:pt x="14296" y="14126"/>
                  <a:pt x="13113" y="13466"/>
                </a:cubicBezTo>
                <a:cubicBezTo>
                  <a:pt x="13295" y="13134"/>
                  <a:pt x="13349" y="12758"/>
                  <a:pt x="13269" y="12394"/>
                </a:cubicBezTo>
                <a:cubicBezTo>
                  <a:pt x="13181" y="11997"/>
                  <a:pt x="12938" y="11642"/>
                  <a:pt x="12583" y="11391"/>
                </a:cubicBezTo>
                <a:lnTo>
                  <a:pt x="12130" y="11966"/>
                </a:lnTo>
                <a:lnTo>
                  <a:pt x="11112" y="11054"/>
                </a:lnTo>
                <a:cubicBezTo>
                  <a:pt x="11001" y="10874"/>
                  <a:pt x="10732" y="10831"/>
                  <a:pt x="10559" y="10967"/>
                </a:cubicBezTo>
                <a:cubicBezTo>
                  <a:pt x="10372" y="11115"/>
                  <a:pt x="10403" y="11384"/>
                  <a:pt x="10618" y="11496"/>
                </a:cubicBezTo>
                <a:lnTo>
                  <a:pt x="11652" y="12422"/>
                </a:lnTo>
                <a:lnTo>
                  <a:pt x="10593" y="13372"/>
                </a:lnTo>
                <a:lnTo>
                  <a:pt x="9429" y="12328"/>
                </a:lnTo>
                <a:cubicBezTo>
                  <a:pt x="9351" y="12238"/>
                  <a:pt x="9216" y="12205"/>
                  <a:pt x="9099" y="12245"/>
                </a:cubicBezTo>
                <a:cubicBezTo>
                  <a:pt x="8879" y="12321"/>
                  <a:pt x="8825" y="12576"/>
                  <a:pt x="8996" y="12720"/>
                </a:cubicBezTo>
                <a:lnTo>
                  <a:pt x="10066" y="13744"/>
                </a:lnTo>
                <a:lnTo>
                  <a:pt x="9490" y="14257"/>
                </a:lnTo>
                <a:cubicBezTo>
                  <a:pt x="9845" y="14573"/>
                  <a:pt x="10314" y="14769"/>
                  <a:pt x="10813" y="14809"/>
                </a:cubicBezTo>
                <a:cubicBezTo>
                  <a:pt x="11308" y="14848"/>
                  <a:pt x="11804" y="14733"/>
                  <a:pt x="12215" y="14481"/>
                </a:cubicBezTo>
                <a:cubicBezTo>
                  <a:pt x="13384" y="15149"/>
                  <a:pt x="14771" y="15442"/>
                  <a:pt x="16150" y="15315"/>
                </a:cubicBezTo>
                <a:cubicBezTo>
                  <a:pt x="17628" y="15179"/>
                  <a:pt x="19000" y="14570"/>
                  <a:pt x="20016" y="13599"/>
                </a:cubicBezTo>
                <a:lnTo>
                  <a:pt x="20093" y="15638"/>
                </a:lnTo>
                <a:lnTo>
                  <a:pt x="11545" y="19920"/>
                </a:lnTo>
                <a:lnTo>
                  <a:pt x="11504" y="17416"/>
                </a:lnTo>
                <a:cubicBezTo>
                  <a:pt x="11468" y="17113"/>
                  <a:pt x="11195" y="16874"/>
                  <a:pt x="10856" y="16848"/>
                </a:cubicBezTo>
                <a:cubicBezTo>
                  <a:pt x="10466" y="16817"/>
                  <a:pt x="10119" y="17072"/>
                  <a:pt x="10073" y="17420"/>
                </a:cubicBezTo>
                <a:lnTo>
                  <a:pt x="10073" y="19913"/>
                </a:lnTo>
                <a:lnTo>
                  <a:pt x="1471" y="15599"/>
                </a:lnTo>
                <a:lnTo>
                  <a:pt x="1484" y="6003"/>
                </a:lnTo>
                <a:cubicBezTo>
                  <a:pt x="2300" y="6179"/>
                  <a:pt x="3068" y="6503"/>
                  <a:pt x="3741" y="6953"/>
                </a:cubicBezTo>
                <a:cubicBezTo>
                  <a:pt x="4412" y="7403"/>
                  <a:pt x="4974" y="7968"/>
                  <a:pt x="5394" y="8617"/>
                </a:cubicBezTo>
                <a:cubicBezTo>
                  <a:pt x="4942" y="8966"/>
                  <a:pt x="4647" y="9449"/>
                  <a:pt x="4559" y="9977"/>
                </a:cubicBezTo>
                <a:cubicBezTo>
                  <a:pt x="4471" y="10511"/>
                  <a:pt x="4600" y="11056"/>
                  <a:pt x="4925" y="11510"/>
                </a:cubicBezTo>
                <a:lnTo>
                  <a:pt x="9874" y="8935"/>
                </a:lnTo>
                <a:cubicBezTo>
                  <a:pt x="9641" y="8521"/>
                  <a:pt x="9273" y="8182"/>
                  <a:pt x="8817" y="7961"/>
                </a:cubicBezTo>
                <a:cubicBezTo>
                  <a:pt x="8106" y="7618"/>
                  <a:pt x="7257" y="7592"/>
                  <a:pt x="6522" y="7893"/>
                </a:cubicBezTo>
                <a:cubicBezTo>
                  <a:pt x="6023" y="7176"/>
                  <a:pt x="5397" y="6538"/>
                  <a:pt x="4667" y="6003"/>
                </a:cubicBezTo>
                <a:cubicBezTo>
                  <a:pt x="3994" y="5510"/>
                  <a:pt x="3242" y="5110"/>
                  <a:pt x="2436" y="4818"/>
                </a:cubicBezTo>
                <a:lnTo>
                  <a:pt x="10780" y="132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570" name="CPU…"/>
          <p:cNvSpPr txBox="1"/>
          <p:nvPr/>
        </p:nvSpPr>
        <p:spPr>
          <a:xfrm>
            <a:off x="8247762" y="9025291"/>
            <a:ext cx="1583765" cy="1579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algn="l">
              <a:defRPr sz="4000"/>
            </a:pPr>
            <a:r>
              <a:rPr sz="3200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</a:p>
          <a:p>
            <a:pPr algn="l">
              <a:defRPr sz="4000"/>
            </a:pPr>
            <a:r>
              <a:rPr sz="3200">
                <a:latin typeface="Arial" panose="020B0604020202020204" pitchFamily="34" charset="0"/>
                <a:cs typeface="Arial" panose="020B0604020202020204" pitchFamily="34" charset="0"/>
              </a:rPr>
              <a:t>GPU(s) </a:t>
            </a:r>
          </a:p>
          <a:p>
            <a:pPr algn="l">
              <a:defRPr sz="4000"/>
            </a:pPr>
            <a:r>
              <a:rPr sz="3200">
                <a:latin typeface="Arial" panose="020B0604020202020204" pitchFamily="34" charset="0"/>
                <a:cs typeface="Arial" panose="020B0604020202020204" pitchFamily="34" charset="0"/>
              </a:rPr>
              <a:t>TPU(s)</a:t>
            </a:r>
          </a:p>
        </p:txBody>
      </p:sp>
      <p:sp>
        <p:nvSpPr>
          <p:cNvPr id="571" name="Hardware &amp; Software"/>
          <p:cNvSpPr txBox="1"/>
          <p:nvPr/>
        </p:nvSpPr>
        <p:spPr>
          <a:xfrm>
            <a:off x="8903314" y="7979728"/>
            <a:ext cx="5419750" cy="718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>
            <a:lvl1pPr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sz="4000"/>
              <a:t>Hardware &amp; Software</a:t>
            </a:r>
          </a:p>
        </p:txBody>
      </p:sp>
      <p:sp>
        <p:nvSpPr>
          <p:cNvPr id="572" name="Python…"/>
          <p:cNvSpPr txBox="1"/>
          <p:nvPr/>
        </p:nvSpPr>
        <p:spPr>
          <a:xfrm>
            <a:off x="17466180" y="9001052"/>
            <a:ext cx="1378581" cy="1087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algn="l">
              <a:defRPr sz="4000"/>
            </a:pP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pPr algn="l">
              <a:defRPr sz="4000"/>
            </a:pP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</a:p>
        </p:txBody>
      </p:sp>
      <p:sp>
        <p:nvSpPr>
          <p:cNvPr id="573" name="Ubuntu…"/>
          <p:cNvSpPr txBox="1"/>
          <p:nvPr/>
        </p:nvSpPr>
        <p:spPr>
          <a:xfrm>
            <a:off x="10715918" y="9025291"/>
            <a:ext cx="1857879" cy="1579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algn="l">
              <a:defRPr sz="4000"/>
            </a:pP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Ubuntu</a:t>
            </a:r>
          </a:p>
          <a:p>
            <a:pPr algn="l">
              <a:defRPr sz="4000"/>
            </a:pP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</a:p>
          <a:p>
            <a:pPr algn="l">
              <a:defRPr sz="4000"/>
            </a:pP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Mac OSX</a:t>
            </a:r>
          </a:p>
        </p:txBody>
      </p:sp>
      <p:sp>
        <p:nvSpPr>
          <p:cNvPr id="574" name="iOS…"/>
          <p:cNvSpPr txBox="1"/>
          <p:nvPr/>
        </p:nvSpPr>
        <p:spPr>
          <a:xfrm>
            <a:off x="13621719" y="9025291"/>
            <a:ext cx="2471828" cy="1579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algn="l">
              <a:defRPr sz="4000"/>
            </a:pP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iOS</a:t>
            </a:r>
          </a:p>
          <a:p>
            <a:pPr algn="l">
              <a:defRPr sz="4000"/>
            </a:pP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</a:p>
          <a:p>
            <a:pPr algn="l">
              <a:defRPr sz="4000"/>
            </a:pP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Raspberry Pi</a:t>
            </a:r>
          </a:p>
        </p:txBody>
      </p:sp>
      <p:sp>
        <p:nvSpPr>
          <p:cNvPr id="575" name="Java…"/>
          <p:cNvSpPr txBox="1"/>
          <p:nvPr/>
        </p:nvSpPr>
        <p:spPr>
          <a:xfrm>
            <a:off x="19704754" y="9001051"/>
            <a:ext cx="968212" cy="1087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algn="l">
              <a:defRPr sz="4000"/>
            </a:pP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</a:p>
          <a:p>
            <a:pPr algn="l">
              <a:defRPr sz="4000"/>
            </a:pP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</a:p>
        </p:txBody>
      </p:sp>
      <p:sp>
        <p:nvSpPr>
          <p:cNvPr id="576" name="Shape"/>
          <p:cNvSpPr/>
          <p:nvPr/>
        </p:nvSpPr>
        <p:spPr>
          <a:xfrm>
            <a:off x="10568265" y="6450290"/>
            <a:ext cx="1395479" cy="1405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1" h="21482" extrusionOk="0">
                <a:moveTo>
                  <a:pt x="8307" y="7"/>
                </a:moveTo>
                <a:cubicBezTo>
                  <a:pt x="7780" y="-59"/>
                  <a:pt x="7320" y="357"/>
                  <a:pt x="7339" y="884"/>
                </a:cubicBezTo>
                <a:lnTo>
                  <a:pt x="7339" y="4263"/>
                </a:lnTo>
                <a:lnTo>
                  <a:pt x="9036" y="4263"/>
                </a:lnTo>
                <a:lnTo>
                  <a:pt x="9036" y="884"/>
                </a:lnTo>
                <a:cubicBezTo>
                  <a:pt x="9066" y="445"/>
                  <a:pt x="8746" y="62"/>
                  <a:pt x="8307" y="7"/>
                </a:cubicBezTo>
                <a:close/>
                <a:moveTo>
                  <a:pt x="10860" y="7"/>
                </a:moveTo>
                <a:cubicBezTo>
                  <a:pt x="10333" y="-59"/>
                  <a:pt x="9868" y="357"/>
                  <a:pt x="9887" y="884"/>
                </a:cubicBezTo>
                <a:lnTo>
                  <a:pt x="9887" y="4263"/>
                </a:lnTo>
                <a:lnTo>
                  <a:pt x="11588" y="4263"/>
                </a:lnTo>
                <a:lnTo>
                  <a:pt x="11588" y="884"/>
                </a:lnTo>
                <a:cubicBezTo>
                  <a:pt x="11618" y="445"/>
                  <a:pt x="11299" y="62"/>
                  <a:pt x="10860" y="7"/>
                </a:cubicBezTo>
                <a:close/>
                <a:moveTo>
                  <a:pt x="13407" y="7"/>
                </a:moveTo>
                <a:cubicBezTo>
                  <a:pt x="12880" y="-59"/>
                  <a:pt x="12420" y="357"/>
                  <a:pt x="12439" y="884"/>
                </a:cubicBezTo>
                <a:lnTo>
                  <a:pt x="12439" y="4263"/>
                </a:lnTo>
                <a:lnTo>
                  <a:pt x="14135" y="4263"/>
                </a:lnTo>
                <a:lnTo>
                  <a:pt x="14135" y="884"/>
                </a:lnTo>
                <a:cubicBezTo>
                  <a:pt x="14165" y="445"/>
                  <a:pt x="13846" y="62"/>
                  <a:pt x="13407" y="7"/>
                </a:cubicBezTo>
                <a:close/>
                <a:moveTo>
                  <a:pt x="7515" y="4828"/>
                </a:moveTo>
                <a:cubicBezTo>
                  <a:pt x="6729" y="4828"/>
                  <a:pt x="6329" y="4827"/>
                  <a:pt x="5909" y="4960"/>
                </a:cubicBezTo>
                <a:cubicBezTo>
                  <a:pt x="5447" y="5127"/>
                  <a:pt x="5083" y="5488"/>
                  <a:pt x="4915" y="5947"/>
                </a:cubicBezTo>
                <a:cubicBezTo>
                  <a:pt x="4781" y="6366"/>
                  <a:pt x="4782" y="6764"/>
                  <a:pt x="4782" y="7541"/>
                </a:cubicBezTo>
                <a:lnTo>
                  <a:pt x="4782" y="13930"/>
                </a:lnTo>
                <a:cubicBezTo>
                  <a:pt x="4782" y="14720"/>
                  <a:pt x="4781" y="15116"/>
                  <a:pt x="4915" y="15535"/>
                </a:cubicBezTo>
                <a:cubicBezTo>
                  <a:pt x="5083" y="15994"/>
                  <a:pt x="5447" y="16355"/>
                  <a:pt x="5909" y="16522"/>
                </a:cubicBezTo>
                <a:cubicBezTo>
                  <a:pt x="6331" y="16655"/>
                  <a:pt x="6732" y="16654"/>
                  <a:pt x="7515" y="16654"/>
                </a:cubicBezTo>
                <a:lnTo>
                  <a:pt x="13949" y="16654"/>
                </a:lnTo>
                <a:cubicBezTo>
                  <a:pt x="14744" y="16654"/>
                  <a:pt x="15143" y="16655"/>
                  <a:pt x="15566" y="16522"/>
                </a:cubicBezTo>
                <a:cubicBezTo>
                  <a:pt x="16028" y="16355"/>
                  <a:pt x="16392" y="15994"/>
                  <a:pt x="16560" y="15535"/>
                </a:cubicBezTo>
                <a:cubicBezTo>
                  <a:pt x="16694" y="15116"/>
                  <a:pt x="16693" y="14718"/>
                  <a:pt x="16693" y="13941"/>
                </a:cubicBezTo>
                <a:lnTo>
                  <a:pt x="16693" y="7552"/>
                </a:lnTo>
                <a:cubicBezTo>
                  <a:pt x="16693" y="6762"/>
                  <a:pt x="16694" y="6366"/>
                  <a:pt x="16560" y="5947"/>
                </a:cubicBezTo>
                <a:cubicBezTo>
                  <a:pt x="16392" y="5488"/>
                  <a:pt x="16028" y="5127"/>
                  <a:pt x="15566" y="4960"/>
                </a:cubicBezTo>
                <a:cubicBezTo>
                  <a:pt x="15143" y="4827"/>
                  <a:pt x="14748" y="4828"/>
                  <a:pt x="13965" y="4828"/>
                </a:cubicBezTo>
                <a:lnTo>
                  <a:pt x="7526" y="4828"/>
                </a:lnTo>
                <a:lnTo>
                  <a:pt x="7515" y="4828"/>
                </a:lnTo>
                <a:close/>
                <a:moveTo>
                  <a:pt x="889" y="7367"/>
                </a:moveTo>
                <a:cubicBezTo>
                  <a:pt x="448" y="7337"/>
                  <a:pt x="62" y="7655"/>
                  <a:pt x="7" y="8091"/>
                </a:cubicBezTo>
                <a:cubicBezTo>
                  <a:pt x="-60" y="8614"/>
                  <a:pt x="359" y="9076"/>
                  <a:pt x="889" y="9057"/>
                </a:cubicBezTo>
                <a:lnTo>
                  <a:pt x="4292" y="9057"/>
                </a:lnTo>
                <a:lnTo>
                  <a:pt x="4292" y="7367"/>
                </a:lnTo>
                <a:lnTo>
                  <a:pt x="889" y="7367"/>
                </a:lnTo>
                <a:close/>
                <a:moveTo>
                  <a:pt x="17182" y="7367"/>
                </a:moveTo>
                <a:lnTo>
                  <a:pt x="17182" y="9057"/>
                </a:lnTo>
                <a:lnTo>
                  <a:pt x="20585" y="9057"/>
                </a:lnTo>
                <a:cubicBezTo>
                  <a:pt x="21116" y="9076"/>
                  <a:pt x="21540" y="8614"/>
                  <a:pt x="21473" y="8091"/>
                </a:cubicBezTo>
                <a:cubicBezTo>
                  <a:pt x="21418" y="7655"/>
                  <a:pt x="21027" y="7337"/>
                  <a:pt x="20585" y="7367"/>
                </a:cubicBezTo>
                <a:lnTo>
                  <a:pt x="17182" y="7367"/>
                </a:lnTo>
                <a:close/>
                <a:moveTo>
                  <a:pt x="889" y="9902"/>
                </a:moveTo>
                <a:cubicBezTo>
                  <a:pt x="448" y="9872"/>
                  <a:pt x="62" y="10189"/>
                  <a:pt x="7" y="10625"/>
                </a:cubicBezTo>
                <a:cubicBezTo>
                  <a:pt x="-60" y="11148"/>
                  <a:pt x="359" y="11605"/>
                  <a:pt x="889" y="11586"/>
                </a:cubicBezTo>
                <a:lnTo>
                  <a:pt x="4292" y="11586"/>
                </a:lnTo>
                <a:lnTo>
                  <a:pt x="4292" y="9902"/>
                </a:lnTo>
                <a:lnTo>
                  <a:pt x="889" y="9902"/>
                </a:lnTo>
                <a:close/>
                <a:moveTo>
                  <a:pt x="17182" y="9902"/>
                </a:moveTo>
                <a:lnTo>
                  <a:pt x="17182" y="11586"/>
                </a:lnTo>
                <a:lnTo>
                  <a:pt x="20585" y="11586"/>
                </a:lnTo>
                <a:cubicBezTo>
                  <a:pt x="21116" y="11605"/>
                  <a:pt x="21540" y="11148"/>
                  <a:pt x="21473" y="10625"/>
                </a:cubicBezTo>
                <a:cubicBezTo>
                  <a:pt x="21418" y="10189"/>
                  <a:pt x="21027" y="9872"/>
                  <a:pt x="20585" y="9902"/>
                </a:cubicBezTo>
                <a:lnTo>
                  <a:pt x="17182" y="9902"/>
                </a:lnTo>
                <a:close/>
                <a:moveTo>
                  <a:pt x="889" y="12431"/>
                </a:moveTo>
                <a:cubicBezTo>
                  <a:pt x="448" y="12401"/>
                  <a:pt x="62" y="12718"/>
                  <a:pt x="7" y="13154"/>
                </a:cubicBezTo>
                <a:cubicBezTo>
                  <a:pt x="-60" y="13677"/>
                  <a:pt x="359" y="14134"/>
                  <a:pt x="889" y="14115"/>
                </a:cubicBezTo>
                <a:lnTo>
                  <a:pt x="4292" y="14115"/>
                </a:lnTo>
                <a:lnTo>
                  <a:pt x="4292" y="12431"/>
                </a:lnTo>
                <a:lnTo>
                  <a:pt x="889" y="12431"/>
                </a:lnTo>
                <a:close/>
                <a:moveTo>
                  <a:pt x="17182" y="12431"/>
                </a:moveTo>
                <a:lnTo>
                  <a:pt x="17182" y="14115"/>
                </a:lnTo>
                <a:lnTo>
                  <a:pt x="20585" y="14115"/>
                </a:lnTo>
                <a:cubicBezTo>
                  <a:pt x="21116" y="14134"/>
                  <a:pt x="21540" y="13677"/>
                  <a:pt x="21473" y="13154"/>
                </a:cubicBezTo>
                <a:cubicBezTo>
                  <a:pt x="21418" y="12718"/>
                  <a:pt x="21027" y="12401"/>
                  <a:pt x="20585" y="12431"/>
                </a:cubicBezTo>
                <a:lnTo>
                  <a:pt x="17182" y="12431"/>
                </a:lnTo>
                <a:close/>
                <a:moveTo>
                  <a:pt x="7339" y="17219"/>
                </a:moveTo>
                <a:lnTo>
                  <a:pt x="7339" y="20598"/>
                </a:lnTo>
                <a:cubicBezTo>
                  <a:pt x="7309" y="21037"/>
                  <a:pt x="7629" y="21420"/>
                  <a:pt x="8068" y="21475"/>
                </a:cubicBezTo>
                <a:cubicBezTo>
                  <a:pt x="8595" y="21541"/>
                  <a:pt x="9060" y="21125"/>
                  <a:pt x="9041" y="20598"/>
                </a:cubicBezTo>
                <a:lnTo>
                  <a:pt x="9041" y="17219"/>
                </a:lnTo>
                <a:lnTo>
                  <a:pt x="7339" y="17219"/>
                </a:lnTo>
                <a:close/>
                <a:moveTo>
                  <a:pt x="9892" y="17219"/>
                </a:moveTo>
                <a:lnTo>
                  <a:pt x="9892" y="20598"/>
                </a:lnTo>
                <a:cubicBezTo>
                  <a:pt x="9862" y="21037"/>
                  <a:pt x="10181" y="21420"/>
                  <a:pt x="10620" y="21475"/>
                </a:cubicBezTo>
                <a:cubicBezTo>
                  <a:pt x="11147" y="21541"/>
                  <a:pt x="11607" y="21125"/>
                  <a:pt x="11588" y="20598"/>
                </a:cubicBezTo>
                <a:lnTo>
                  <a:pt x="11588" y="17219"/>
                </a:lnTo>
                <a:lnTo>
                  <a:pt x="9892" y="17219"/>
                </a:lnTo>
                <a:close/>
                <a:moveTo>
                  <a:pt x="12439" y="17219"/>
                </a:moveTo>
                <a:lnTo>
                  <a:pt x="12439" y="20598"/>
                </a:lnTo>
                <a:cubicBezTo>
                  <a:pt x="12409" y="21037"/>
                  <a:pt x="12728" y="21420"/>
                  <a:pt x="13167" y="21475"/>
                </a:cubicBezTo>
                <a:cubicBezTo>
                  <a:pt x="13694" y="21541"/>
                  <a:pt x="14154" y="21125"/>
                  <a:pt x="14135" y="20598"/>
                </a:cubicBezTo>
                <a:lnTo>
                  <a:pt x="14135" y="17219"/>
                </a:lnTo>
                <a:lnTo>
                  <a:pt x="12439" y="1721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577" name="Rectangle"/>
          <p:cNvSpPr/>
          <p:nvPr/>
        </p:nvSpPr>
        <p:spPr>
          <a:xfrm>
            <a:off x="-96616" y="1879133"/>
            <a:ext cx="5244529" cy="212242"/>
          </a:xfrm>
          <a:prstGeom prst="rect">
            <a:avLst/>
          </a:prstGeom>
          <a:solidFill>
            <a:srgbClr val="FFD96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578" name="Rectangle"/>
          <p:cNvSpPr/>
          <p:nvPr/>
        </p:nvSpPr>
        <p:spPr>
          <a:xfrm>
            <a:off x="19275040" y="11291418"/>
            <a:ext cx="5244530" cy="212241"/>
          </a:xfrm>
          <a:prstGeom prst="rect">
            <a:avLst/>
          </a:prstGeom>
          <a:solidFill>
            <a:srgbClr val="FFD96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E4F0B1-0DA7-4B29-A135-17C7ED4B3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image12.jpeg" descr="image1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6768" y="921442"/>
            <a:ext cx="6985001" cy="299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1" name="image13.jpeg" descr="image1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83247" y="5380811"/>
            <a:ext cx="10841769" cy="2954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2" name="image14.png" descr="image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01057" y="1048444"/>
            <a:ext cx="7263518" cy="274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3" name="image15.jpeg" descr="image15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76587" y="4155320"/>
            <a:ext cx="5405362" cy="5405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image16.png" descr="image1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997507" y="8195107"/>
            <a:ext cx="4813245" cy="4442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5" name="image17.png" descr="image1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804265" y="9797357"/>
            <a:ext cx="6350002" cy="2171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Rectangle"/>
          <p:cNvSpPr/>
          <p:nvPr/>
        </p:nvSpPr>
        <p:spPr>
          <a:xfrm>
            <a:off x="8593440" y="3935561"/>
            <a:ext cx="4971925" cy="349197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536" name="Rectangle"/>
          <p:cNvSpPr/>
          <p:nvPr/>
        </p:nvSpPr>
        <p:spPr>
          <a:xfrm>
            <a:off x="-49716" y="1882784"/>
            <a:ext cx="24764845" cy="9615420"/>
          </a:xfrm>
          <a:prstGeom prst="rect">
            <a:avLst/>
          </a:prstGeom>
          <a:solidFill>
            <a:srgbClr val="2B3E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0"/>
          </a:p>
        </p:txBody>
      </p:sp>
      <p:pic>
        <p:nvPicPr>
          <p:cNvPr id="54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474187" y="3295393"/>
            <a:ext cx="8367318" cy="6817548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Hardware &amp; Software"/>
          <p:cNvSpPr txBox="1"/>
          <p:nvPr/>
        </p:nvSpPr>
        <p:spPr>
          <a:xfrm>
            <a:off x="10752676" y="5681549"/>
            <a:ext cx="9553895" cy="1456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>
            <a:lvl1pPr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sz="8800" dirty="0"/>
              <a:t>Why TensorFlow?</a:t>
            </a:r>
            <a:endParaRPr sz="8800" dirty="0"/>
          </a:p>
        </p:txBody>
      </p:sp>
      <p:sp>
        <p:nvSpPr>
          <p:cNvPr id="577" name="Rectangle"/>
          <p:cNvSpPr/>
          <p:nvPr/>
        </p:nvSpPr>
        <p:spPr>
          <a:xfrm>
            <a:off x="-96616" y="1879133"/>
            <a:ext cx="5244529" cy="212242"/>
          </a:xfrm>
          <a:prstGeom prst="rect">
            <a:avLst/>
          </a:prstGeom>
          <a:solidFill>
            <a:srgbClr val="FFD96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578" name="Rectangle"/>
          <p:cNvSpPr/>
          <p:nvPr/>
        </p:nvSpPr>
        <p:spPr>
          <a:xfrm>
            <a:off x="19275040" y="11291418"/>
            <a:ext cx="5244530" cy="212241"/>
          </a:xfrm>
          <a:prstGeom prst="rect">
            <a:avLst/>
          </a:prstGeom>
          <a:solidFill>
            <a:srgbClr val="FFD96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</p:spTree>
    <p:extLst>
      <p:ext uri="{BB962C8B-B14F-4D97-AF65-F5344CB8AC3E}">
        <p14:creationId xmlns:p14="http://schemas.microsoft.com/office/powerpoint/2010/main" val="52446537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roup"/>
          <p:cNvGrpSpPr/>
          <p:nvPr/>
        </p:nvGrpSpPr>
        <p:grpSpPr>
          <a:xfrm>
            <a:off x="12349667" y="3679971"/>
            <a:ext cx="11555325" cy="5868416"/>
            <a:chOff x="0" y="0"/>
            <a:chExt cx="11555323" cy="5868416"/>
          </a:xfrm>
        </p:grpSpPr>
        <p:sp>
          <p:nvSpPr>
            <p:cNvPr id="587" name="Rectangle"/>
            <p:cNvSpPr/>
            <p:nvPr/>
          </p:nvSpPr>
          <p:spPr>
            <a:xfrm>
              <a:off x="11621" y="5608464"/>
              <a:ext cx="11532081" cy="259953"/>
            </a:xfrm>
            <a:prstGeom prst="rect">
              <a:avLst/>
            </a:prstGeom>
            <a:solidFill>
              <a:srgbClr val="FFD96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588" name="Rectangle"/>
            <p:cNvSpPr/>
            <p:nvPr/>
          </p:nvSpPr>
          <p:spPr>
            <a:xfrm>
              <a:off x="-1" y="-1"/>
              <a:ext cx="11555325" cy="57699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</p:grpSp>
      <p:grpSp>
        <p:nvGrpSpPr>
          <p:cNvPr id="592" name="Group"/>
          <p:cNvGrpSpPr/>
          <p:nvPr/>
        </p:nvGrpSpPr>
        <p:grpSpPr>
          <a:xfrm>
            <a:off x="600192" y="3679970"/>
            <a:ext cx="11555323" cy="5868418"/>
            <a:chOff x="0" y="0"/>
            <a:chExt cx="11555323" cy="5868416"/>
          </a:xfrm>
        </p:grpSpPr>
        <p:sp>
          <p:nvSpPr>
            <p:cNvPr id="590" name="Rectangle"/>
            <p:cNvSpPr/>
            <p:nvPr/>
          </p:nvSpPr>
          <p:spPr>
            <a:xfrm>
              <a:off x="11621" y="5608464"/>
              <a:ext cx="11532081" cy="259953"/>
            </a:xfrm>
            <a:prstGeom prst="rect">
              <a:avLst/>
            </a:prstGeom>
            <a:solidFill>
              <a:srgbClr val="FFD96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591" name="Rectangle"/>
            <p:cNvSpPr/>
            <p:nvPr/>
          </p:nvSpPr>
          <p:spPr>
            <a:xfrm>
              <a:off x="-1" y="-1"/>
              <a:ext cx="11555325" cy="57699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</p:grpSp>
      <p:sp>
        <p:nvSpPr>
          <p:cNvPr id="593" name="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9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597" r="782"/>
          <a:stretch>
            <a:fillRect/>
          </a:stretch>
        </p:blipFill>
        <p:spPr>
          <a:xfrm>
            <a:off x="653725" y="3904885"/>
            <a:ext cx="11448433" cy="5528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3469" y="3811674"/>
            <a:ext cx="10847721" cy="5605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ectangle"/>
          <p:cNvSpPr/>
          <p:nvPr/>
        </p:nvSpPr>
        <p:spPr>
          <a:xfrm>
            <a:off x="28065920" y="10938683"/>
            <a:ext cx="5112659" cy="94410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pic>
        <p:nvPicPr>
          <p:cNvPr id="598" name="apple-iphone-x-31-1500x1000.jpg" descr="apple-iphone-x-31-1500x1000.jpg"/>
          <p:cNvPicPr>
            <a:picLocks noChangeAspect="1"/>
          </p:cNvPicPr>
          <p:nvPr/>
        </p:nvPicPr>
        <p:blipFill>
          <a:blip r:embed="rId2">
            <a:extLst/>
          </a:blip>
          <a:srcRect t="10533" b="21968"/>
          <a:stretch>
            <a:fillRect/>
          </a:stretch>
        </p:blipFill>
        <p:spPr>
          <a:xfrm>
            <a:off x="701998" y="2051454"/>
            <a:ext cx="9410183" cy="423446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99" name="aHR0cDovL21lZGlhLmJlc3RvZm1pY3JvLmNvbS9TL1kvNzkwMzA2L29yaWdpbmFsL2xlZGUtYW5kcm9pZC1waWUuanBn.jpeg" descr="aHR0cDovL21lZGlhLmJlc3RvZm1pY3JvLmNvbS9TL1kvNzkwMzA2L29yaWdpbmFsL2xlZGUtYW5kcm9pZC1waWUuanBn.jpeg"/>
          <p:cNvPicPr>
            <a:picLocks noChangeAspect="1"/>
          </p:cNvPicPr>
          <p:nvPr/>
        </p:nvPicPr>
        <p:blipFill>
          <a:blip r:embed="rId3">
            <a:extLst/>
          </a:blip>
          <a:srcRect l="24975" t="5501" r="24975" b="28639"/>
          <a:stretch>
            <a:fillRect/>
          </a:stretch>
        </p:blipFill>
        <p:spPr>
          <a:xfrm>
            <a:off x="701824" y="6517839"/>
            <a:ext cx="4602958" cy="378757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00" name="497149-raspberry-pi-3-model-b-ports.jpg" descr="497149-raspberry-pi-3-model-b-ports.jpg"/>
          <p:cNvPicPr>
            <a:picLocks noChangeAspect="1"/>
          </p:cNvPicPr>
          <p:nvPr/>
        </p:nvPicPr>
        <p:blipFill>
          <a:blip r:embed="rId4">
            <a:extLst/>
          </a:blip>
          <a:srcRect l="15682" r="15682"/>
          <a:stretch>
            <a:fillRect/>
          </a:stretch>
        </p:blipFill>
        <p:spPr>
          <a:xfrm>
            <a:off x="5518035" y="6534706"/>
            <a:ext cx="4585262" cy="375390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601" name="Rectangle"/>
          <p:cNvSpPr/>
          <p:nvPr/>
        </p:nvSpPr>
        <p:spPr>
          <a:xfrm>
            <a:off x="707250" y="6151349"/>
            <a:ext cx="4125475" cy="142994"/>
          </a:xfrm>
          <a:prstGeom prst="rect">
            <a:avLst/>
          </a:prstGeom>
          <a:solidFill>
            <a:srgbClr val="2B3E5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602" name="Rectangle"/>
          <p:cNvSpPr/>
          <p:nvPr/>
        </p:nvSpPr>
        <p:spPr>
          <a:xfrm>
            <a:off x="707250" y="10153058"/>
            <a:ext cx="2870946" cy="142995"/>
          </a:xfrm>
          <a:prstGeom prst="rect">
            <a:avLst/>
          </a:prstGeom>
          <a:solidFill>
            <a:srgbClr val="2B3E5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603" name="Rectangle"/>
          <p:cNvSpPr/>
          <p:nvPr/>
        </p:nvSpPr>
        <p:spPr>
          <a:xfrm>
            <a:off x="7236605" y="6538165"/>
            <a:ext cx="2870947" cy="142994"/>
          </a:xfrm>
          <a:prstGeom prst="rect">
            <a:avLst/>
          </a:prstGeom>
          <a:solidFill>
            <a:srgbClr val="2B3E5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604" name="iOS"/>
          <p:cNvSpPr/>
          <p:nvPr/>
        </p:nvSpPr>
        <p:spPr>
          <a:xfrm>
            <a:off x="708209" y="5344845"/>
            <a:ext cx="4123557" cy="944108"/>
          </a:xfrm>
          <a:prstGeom prst="rect">
            <a:avLst/>
          </a:prstGeom>
          <a:solidFill>
            <a:srgbClr val="2A507B">
              <a:alpha val="66856"/>
            </a:s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endParaRPr sz="3201" dirty="0"/>
          </a:p>
        </p:txBody>
      </p:sp>
      <p:sp>
        <p:nvSpPr>
          <p:cNvPr id="605" name="Android"/>
          <p:cNvSpPr/>
          <p:nvPr/>
        </p:nvSpPr>
        <p:spPr>
          <a:xfrm>
            <a:off x="708209" y="9362368"/>
            <a:ext cx="2869028" cy="944108"/>
          </a:xfrm>
          <a:prstGeom prst="rect">
            <a:avLst/>
          </a:prstGeom>
          <a:solidFill>
            <a:srgbClr val="2A507B">
              <a:alpha val="66856"/>
            </a:s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endParaRPr sz="3201" dirty="0"/>
          </a:p>
        </p:txBody>
      </p:sp>
      <p:sp>
        <p:nvSpPr>
          <p:cNvPr id="606" name="Raspberry Pi"/>
          <p:cNvSpPr/>
          <p:nvPr/>
        </p:nvSpPr>
        <p:spPr>
          <a:xfrm>
            <a:off x="7237565" y="6535957"/>
            <a:ext cx="2869027" cy="944108"/>
          </a:xfrm>
          <a:prstGeom prst="rect">
            <a:avLst/>
          </a:prstGeom>
          <a:solidFill>
            <a:srgbClr val="2A507B">
              <a:alpha val="66856"/>
            </a:s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endParaRPr sz="3201" dirty="0"/>
          </a:p>
        </p:txBody>
      </p:sp>
      <p:pic>
        <p:nvPicPr>
          <p:cNvPr id="611" name="Intel_80486DX2_bottom.jpg" descr="Intel_80486DX2_bottom.jpg"/>
          <p:cNvPicPr>
            <a:picLocks noChangeAspect="1"/>
          </p:cNvPicPr>
          <p:nvPr/>
        </p:nvPicPr>
        <p:blipFill>
          <a:blip r:embed="rId5">
            <a:extLst/>
          </a:blip>
          <a:srcRect l="32025" r="23349"/>
          <a:stretch>
            <a:fillRect/>
          </a:stretch>
        </p:blipFill>
        <p:spPr>
          <a:xfrm>
            <a:off x="10779232" y="2035967"/>
            <a:ext cx="4292418" cy="786836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12" name="GDDR5X-GPU-640x353.jpg" descr="GDDR5X-GPU-640x353.jpg"/>
          <p:cNvPicPr>
            <a:picLocks noChangeAspect="1"/>
          </p:cNvPicPr>
          <p:nvPr/>
        </p:nvPicPr>
        <p:blipFill>
          <a:blip r:embed="rId6">
            <a:extLst/>
          </a:blip>
          <a:srcRect l="37162" t="1994" r="33751" b="1994"/>
          <a:stretch>
            <a:fillRect/>
          </a:stretch>
        </p:blipFill>
        <p:spPr>
          <a:xfrm>
            <a:off x="15227295" y="2029220"/>
            <a:ext cx="4301229" cy="78312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13" name="tpu-2-100661805-large.jpg" descr="tpu-2-100661805-large.jpg"/>
          <p:cNvPicPr>
            <a:picLocks noChangeAspect="1"/>
          </p:cNvPicPr>
          <p:nvPr/>
        </p:nvPicPr>
        <p:blipFill>
          <a:blip r:embed="rId7">
            <a:extLst/>
          </a:blip>
          <a:srcRect l="35828" r="22942"/>
          <a:stretch>
            <a:fillRect/>
          </a:stretch>
        </p:blipFill>
        <p:spPr>
          <a:xfrm>
            <a:off x="19684089" y="2029220"/>
            <a:ext cx="4293524" cy="800777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614" name="Rectangle"/>
          <p:cNvSpPr/>
          <p:nvPr/>
        </p:nvSpPr>
        <p:spPr>
          <a:xfrm>
            <a:off x="10783201" y="9767232"/>
            <a:ext cx="2870945" cy="142994"/>
          </a:xfrm>
          <a:prstGeom prst="rect">
            <a:avLst/>
          </a:prstGeom>
          <a:solidFill>
            <a:srgbClr val="2B3E5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615" name="Rectangle"/>
          <p:cNvSpPr/>
          <p:nvPr/>
        </p:nvSpPr>
        <p:spPr>
          <a:xfrm>
            <a:off x="16657681" y="2825447"/>
            <a:ext cx="2870946" cy="142995"/>
          </a:xfrm>
          <a:prstGeom prst="rect">
            <a:avLst/>
          </a:prstGeom>
          <a:solidFill>
            <a:srgbClr val="2B3E5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616" name="Rectangle"/>
          <p:cNvSpPr/>
          <p:nvPr/>
        </p:nvSpPr>
        <p:spPr>
          <a:xfrm>
            <a:off x="19684089" y="9703732"/>
            <a:ext cx="2870945" cy="142994"/>
          </a:xfrm>
          <a:prstGeom prst="rect">
            <a:avLst/>
          </a:prstGeom>
          <a:solidFill>
            <a:srgbClr val="2B3E5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617" name="CPU"/>
          <p:cNvSpPr/>
          <p:nvPr/>
        </p:nvSpPr>
        <p:spPr>
          <a:xfrm>
            <a:off x="10784161" y="8968355"/>
            <a:ext cx="2869026" cy="944108"/>
          </a:xfrm>
          <a:prstGeom prst="rect">
            <a:avLst/>
          </a:prstGeom>
          <a:solidFill>
            <a:srgbClr val="2A507B">
              <a:alpha val="66856"/>
            </a:s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endParaRPr sz="3201" dirty="0"/>
          </a:p>
        </p:txBody>
      </p:sp>
      <p:sp>
        <p:nvSpPr>
          <p:cNvPr id="618" name="GPU"/>
          <p:cNvSpPr/>
          <p:nvPr/>
        </p:nvSpPr>
        <p:spPr>
          <a:xfrm>
            <a:off x="16658641" y="2041197"/>
            <a:ext cx="2869026" cy="944108"/>
          </a:xfrm>
          <a:prstGeom prst="rect">
            <a:avLst/>
          </a:prstGeom>
          <a:solidFill>
            <a:srgbClr val="2A507B">
              <a:alpha val="66856"/>
            </a:s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endParaRPr sz="3201" dirty="0"/>
          </a:p>
        </p:txBody>
      </p:sp>
      <p:sp>
        <p:nvSpPr>
          <p:cNvPr id="619" name="TPU"/>
          <p:cNvSpPr/>
          <p:nvPr/>
        </p:nvSpPr>
        <p:spPr>
          <a:xfrm>
            <a:off x="19684089" y="8904855"/>
            <a:ext cx="2869026" cy="944108"/>
          </a:xfrm>
          <a:prstGeom prst="rect">
            <a:avLst/>
          </a:prstGeom>
          <a:solidFill>
            <a:srgbClr val="2A507B">
              <a:alpha val="66856"/>
            </a:srgb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endParaRPr sz="3201" dirty="0"/>
          </a:p>
        </p:txBody>
      </p:sp>
      <p:sp>
        <p:nvSpPr>
          <p:cNvPr id="30" name="iOS">
            <a:extLst>
              <a:ext uri="{FF2B5EF4-FFF2-40B4-BE49-F238E27FC236}">
                <a16:creationId xmlns:a16="http://schemas.microsoft.com/office/drawing/2014/main" id="{8CD1A248-48DD-AC42-A513-D8CC560E477C}"/>
              </a:ext>
            </a:extLst>
          </p:cNvPr>
          <p:cNvSpPr txBox="1"/>
          <p:nvPr/>
        </p:nvSpPr>
        <p:spPr>
          <a:xfrm>
            <a:off x="2379658" y="5519319"/>
            <a:ext cx="780661" cy="595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numCol="1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3201" dirty="0">
                <a:latin typeface="Arial" panose="020B0604020202020204" pitchFamily="34" charset="0"/>
                <a:cs typeface="Arial" panose="020B0604020202020204" pitchFamily="34" charset="0"/>
              </a:rPr>
              <a:t>iOS</a:t>
            </a:r>
          </a:p>
        </p:txBody>
      </p:sp>
      <p:sp>
        <p:nvSpPr>
          <p:cNvPr id="31" name="Android">
            <a:extLst>
              <a:ext uri="{FF2B5EF4-FFF2-40B4-BE49-F238E27FC236}">
                <a16:creationId xmlns:a16="http://schemas.microsoft.com/office/drawing/2014/main" id="{D3340838-4D71-8B46-8D8F-570C6C459D69}"/>
              </a:ext>
            </a:extLst>
          </p:cNvPr>
          <p:cNvSpPr txBox="1"/>
          <p:nvPr/>
        </p:nvSpPr>
        <p:spPr>
          <a:xfrm>
            <a:off x="1385307" y="9536841"/>
            <a:ext cx="1514835" cy="595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numCol="1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3201"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</a:p>
        </p:txBody>
      </p:sp>
      <p:sp>
        <p:nvSpPr>
          <p:cNvPr id="32" name="CPU">
            <a:extLst>
              <a:ext uri="{FF2B5EF4-FFF2-40B4-BE49-F238E27FC236}">
                <a16:creationId xmlns:a16="http://schemas.microsoft.com/office/drawing/2014/main" id="{A550DF2D-CD16-AF43-84D5-D649F3801AE4}"/>
              </a:ext>
            </a:extLst>
          </p:cNvPr>
          <p:cNvSpPr txBox="1"/>
          <p:nvPr/>
        </p:nvSpPr>
        <p:spPr>
          <a:xfrm>
            <a:off x="11733769" y="9130129"/>
            <a:ext cx="969815" cy="595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numCol="1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3201" dirty="0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</a:p>
        </p:txBody>
      </p:sp>
      <p:sp>
        <p:nvSpPr>
          <p:cNvPr id="33" name="GPU">
            <a:extLst>
              <a:ext uri="{FF2B5EF4-FFF2-40B4-BE49-F238E27FC236}">
                <a16:creationId xmlns:a16="http://schemas.microsoft.com/office/drawing/2014/main" id="{618B0C76-21CA-0A47-99EC-EDA9453451DB}"/>
              </a:ext>
            </a:extLst>
          </p:cNvPr>
          <p:cNvSpPr txBox="1"/>
          <p:nvPr/>
        </p:nvSpPr>
        <p:spPr>
          <a:xfrm>
            <a:off x="17601033" y="2215670"/>
            <a:ext cx="984242" cy="595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numCol="1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320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</a:p>
        </p:txBody>
      </p:sp>
      <p:sp>
        <p:nvSpPr>
          <p:cNvPr id="34" name="TPU">
            <a:extLst>
              <a:ext uri="{FF2B5EF4-FFF2-40B4-BE49-F238E27FC236}">
                <a16:creationId xmlns:a16="http://schemas.microsoft.com/office/drawing/2014/main" id="{7F3B689F-FCDF-5F4C-AF7B-632382B6C7E6}"/>
              </a:ext>
            </a:extLst>
          </p:cNvPr>
          <p:cNvSpPr txBox="1"/>
          <p:nvPr/>
        </p:nvSpPr>
        <p:spPr>
          <a:xfrm>
            <a:off x="20646631" y="9079330"/>
            <a:ext cx="916916" cy="595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numCol="1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3201">
                <a:latin typeface="Arial" panose="020B0604020202020204" pitchFamily="34" charset="0"/>
                <a:cs typeface="Arial" panose="020B0604020202020204" pitchFamily="34" charset="0"/>
              </a:rPr>
              <a:t>TPU</a:t>
            </a:r>
          </a:p>
        </p:txBody>
      </p:sp>
      <p:sp>
        <p:nvSpPr>
          <p:cNvPr id="35" name="Raspberry Pi">
            <a:extLst>
              <a:ext uri="{FF2B5EF4-FFF2-40B4-BE49-F238E27FC236}">
                <a16:creationId xmlns:a16="http://schemas.microsoft.com/office/drawing/2014/main" id="{5A7B9B7E-49C8-3E4D-B9CD-7DE62A192AE5}"/>
              </a:ext>
            </a:extLst>
          </p:cNvPr>
          <p:cNvSpPr txBox="1"/>
          <p:nvPr/>
        </p:nvSpPr>
        <p:spPr>
          <a:xfrm>
            <a:off x="7397695" y="6710432"/>
            <a:ext cx="2548774" cy="595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numCol="1" anchor="ctr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3201" dirty="0">
                <a:latin typeface="Arial" panose="020B0604020202020204" pitchFamily="34" charset="0"/>
                <a:cs typeface="Arial" panose="020B0604020202020204" pitchFamily="34" charset="0"/>
              </a:rPr>
              <a:t>Raspberry Pi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-ai.jpg" descr="google-a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7804" y="-868544"/>
            <a:ext cx="24699608" cy="15453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Rectangle"/>
          <p:cNvSpPr/>
          <p:nvPr/>
        </p:nvSpPr>
        <p:spPr>
          <a:xfrm>
            <a:off x="8593440" y="3935561"/>
            <a:ext cx="4971925" cy="349197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536" name="Rectangle"/>
          <p:cNvSpPr/>
          <p:nvPr/>
        </p:nvSpPr>
        <p:spPr>
          <a:xfrm>
            <a:off x="-49716" y="1882784"/>
            <a:ext cx="24764845" cy="9615420"/>
          </a:xfrm>
          <a:prstGeom prst="rect">
            <a:avLst/>
          </a:prstGeom>
          <a:solidFill>
            <a:srgbClr val="2B3E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0"/>
          </a:p>
        </p:txBody>
      </p:sp>
      <p:pic>
        <p:nvPicPr>
          <p:cNvPr id="54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474187" y="3295393"/>
            <a:ext cx="8367318" cy="6817548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Hardware &amp; Software"/>
          <p:cNvSpPr txBox="1"/>
          <p:nvPr/>
        </p:nvSpPr>
        <p:spPr>
          <a:xfrm>
            <a:off x="9361278" y="5681549"/>
            <a:ext cx="12336710" cy="1456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>
            <a:lvl1pPr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en-US" sz="8800"/>
              <a:t>TensorFlow Terminology</a:t>
            </a:r>
            <a:endParaRPr sz="8800" dirty="0"/>
          </a:p>
        </p:txBody>
      </p:sp>
      <p:sp>
        <p:nvSpPr>
          <p:cNvPr id="577" name="Rectangle"/>
          <p:cNvSpPr/>
          <p:nvPr/>
        </p:nvSpPr>
        <p:spPr>
          <a:xfrm>
            <a:off x="-96616" y="1879133"/>
            <a:ext cx="5244529" cy="212242"/>
          </a:xfrm>
          <a:prstGeom prst="rect">
            <a:avLst/>
          </a:prstGeom>
          <a:solidFill>
            <a:srgbClr val="FFD96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578" name="Rectangle"/>
          <p:cNvSpPr/>
          <p:nvPr/>
        </p:nvSpPr>
        <p:spPr>
          <a:xfrm>
            <a:off x="19275040" y="11291418"/>
            <a:ext cx="5244530" cy="212241"/>
          </a:xfrm>
          <a:prstGeom prst="rect">
            <a:avLst/>
          </a:prstGeom>
          <a:solidFill>
            <a:srgbClr val="FFD96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</p:spTree>
    <p:extLst>
      <p:ext uri="{BB962C8B-B14F-4D97-AF65-F5344CB8AC3E}">
        <p14:creationId xmlns:p14="http://schemas.microsoft.com/office/powerpoint/2010/main" val="221403771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Triangle"/>
          <p:cNvSpPr/>
          <p:nvPr/>
        </p:nvSpPr>
        <p:spPr>
          <a:xfrm rot="5387670">
            <a:off x="4342181" y="1599211"/>
            <a:ext cx="1060906" cy="670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334F7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631" name="\"/>
          <p:cNvSpPr>
            <a:spLocks noGrp="1"/>
          </p:cNvSpPr>
          <p:nvPr>
            <p:ph type="title"/>
          </p:nvPr>
        </p:nvSpPr>
        <p:spPr>
          <a:xfrm>
            <a:off x="372397" y="-3872854"/>
            <a:ext cx="22504401" cy="2336801"/>
          </a:xfrm>
          <a:prstGeom prst="rect">
            <a:avLst/>
          </a:prstGeom>
        </p:spPr>
        <p:txBody>
          <a:bodyPr/>
          <a:lstStyle/>
          <a:p>
            <a:r>
              <a:t>\</a:t>
            </a:r>
          </a:p>
        </p:txBody>
      </p:sp>
      <p:sp>
        <p:nvSpPr>
          <p:cNvPr id="632" name="Mathematics: Geometric objects defining linear relations"/>
          <p:cNvSpPr>
            <a:spLocks noGrp="1"/>
          </p:cNvSpPr>
          <p:nvPr>
            <p:ph type="body" sz="quarter" idx="4294967295"/>
          </p:nvPr>
        </p:nvSpPr>
        <p:spPr>
          <a:xfrm>
            <a:off x="5483528" y="1679565"/>
            <a:ext cx="17635813" cy="162902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Mathematic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 definition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: Geometric objects defining linear relations</a:t>
            </a:r>
          </a:p>
        </p:txBody>
      </p:sp>
      <p:sp>
        <p:nvSpPr>
          <p:cNvPr id="633" name="8"/>
          <p:cNvSpPr txBox="1"/>
          <p:nvPr/>
        </p:nvSpPr>
        <p:spPr>
          <a:xfrm>
            <a:off x="8608849" y="7362323"/>
            <a:ext cx="424794" cy="779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>
            <a:lvl1pPr>
              <a:defRPr sz="4400">
                <a:solidFill>
                  <a:srgbClr val="262626"/>
                </a:solidFill>
              </a:defRPr>
            </a:lvl1pPr>
          </a:lstStyle>
          <a:p>
            <a:r>
              <a:rPr sz="4401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634" name="4…"/>
          <p:cNvSpPr txBox="1"/>
          <p:nvPr/>
        </p:nvSpPr>
        <p:spPr>
          <a:xfrm>
            <a:off x="12542321" y="6929394"/>
            <a:ext cx="424794" cy="2134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>
              <a:defRPr sz="4400">
                <a:solidFill>
                  <a:srgbClr val="262626"/>
                </a:solidFill>
              </a:defRPr>
            </a:pPr>
            <a:r>
              <a:rPr sz="440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>
              <a:defRPr sz="4400">
                <a:solidFill>
                  <a:srgbClr val="262626"/>
                </a:solidFill>
              </a:defRPr>
            </a:pPr>
            <a:r>
              <a:rPr sz="440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>
              <a:defRPr sz="4400">
                <a:solidFill>
                  <a:srgbClr val="262626"/>
                </a:solidFill>
              </a:defRPr>
            </a:pPr>
            <a:r>
              <a:rPr sz="4401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grpSp>
        <p:nvGrpSpPr>
          <p:cNvPr id="637" name="Group"/>
          <p:cNvGrpSpPr/>
          <p:nvPr/>
        </p:nvGrpSpPr>
        <p:grpSpPr>
          <a:xfrm>
            <a:off x="12023063" y="6592618"/>
            <a:ext cx="1463311" cy="2807853"/>
            <a:chOff x="0" y="0"/>
            <a:chExt cx="1463311" cy="2807852"/>
          </a:xfrm>
        </p:grpSpPr>
        <p:sp>
          <p:nvSpPr>
            <p:cNvPr id="635" name="Line"/>
            <p:cNvSpPr/>
            <p:nvPr/>
          </p:nvSpPr>
          <p:spPr>
            <a:xfrm>
              <a:off x="0" y="0"/>
              <a:ext cx="540602" cy="2807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8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585"/>
                  </a:lnTo>
                </a:path>
              </a:pathLst>
            </a:custGeom>
            <a:noFill/>
            <a:ln w="889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636" name="Line"/>
            <p:cNvSpPr/>
            <p:nvPr/>
          </p:nvSpPr>
          <p:spPr>
            <a:xfrm flipH="1">
              <a:off x="922709" y="0"/>
              <a:ext cx="540603" cy="2807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8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585"/>
                  </a:lnTo>
                </a:path>
              </a:pathLst>
            </a:custGeom>
            <a:noFill/>
            <a:ln w="889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</p:grpSp>
      <p:grpSp>
        <p:nvGrpSpPr>
          <p:cNvPr id="640" name="Group"/>
          <p:cNvGrpSpPr/>
          <p:nvPr/>
        </p:nvGrpSpPr>
        <p:grpSpPr>
          <a:xfrm>
            <a:off x="16132005" y="6966266"/>
            <a:ext cx="1206938" cy="2134300"/>
            <a:chOff x="77086" y="126653"/>
            <a:chExt cx="1206937" cy="2134299"/>
          </a:xfrm>
        </p:grpSpPr>
        <p:sp>
          <p:nvSpPr>
            <p:cNvPr id="638" name="5…"/>
            <p:cNvSpPr txBox="1"/>
            <p:nvPr/>
          </p:nvSpPr>
          <p:spPr>
            <a:xfrm>
              <a:off x="77086" y="126653"/>
              <a:ext cx="424794" cy="213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799" tIns="50799" rIns="50799" bIns="50799" numCol="1" anchor="ctr">
              <a:spAutoFit/>
            </a:bodyPr>
            <a:lstStyle/>
            <a:p>
              <a:pPr>
                <a:defRPr sz="4400">
                  <a:solidFill>
                    <a:srgbClr val="262626"/>
                  </a:solidFill>
                </a:defRPr>
              </a:pPr>
              <a:r>
                <a:rPr sz="4401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  <a:p>
              <a:pPr>
                <a:defRPr sz="4400">
                  <a:solidFill>
                    <a:srgbClr val="262626"/>
                  </a:solidFill>
                </a:defRPr>
              </a:pPr>
              <a:r>
                <a:rPr sz="4401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>
                <a:defRPr sz="4400">
                  <a:solidFill>
                    <a:srgbClr val="262626"/>
                  </a:solidFill>
                </a:defRPr>
              </a:pPr>
              <a:r>
                <a:rPr sz="4401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639" name="2…"/>
            <p:cNvSpPr txBox="1"/>
            <p:nvPr/>
          </p:nvSpPr>
          <p:spPr>
            <a:xfrm>
              <a:off x="859229" y="126653"/>
              <a:ext cx="424794" cy="2134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799" tIns="50799" rIns="50799" bIns="50799" numCol="1" anchor="ctr">
              <a:spAutoFit/>
            </a:bodyPr>
            <a:lstStyle/>
            <a:p>
              <a:pPr>
                <a:defRPr sz="4400">
                  <a:solidFill>
                    <a:srgbClr val="262626"/>
                  </a:solidFill>
                </a:defRPr>
              </a:pPr>
              <a:r>
                <a:rPr sz="4401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>
                <a:defRPr sz="4400">
                  <a:solidFill>
                    <a:srgbClr val="262626"/>
                  </a:solidFill>
                </a:defRPr>
              </a:pPr>
              <a:r>
                <a:rPr sz="4401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>
                <a:defRPr sz="4400">
                  <a:solidFill>
                    <a:srgbClr val="262626"/>
                  </a:solidFill>
                </a:defRPr>
              </a:pPr>
              <a:r>
                <a:rPr sz="4401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643" name="Group"/>
          <p:cNvGrpSpPr/>
          <p:nvPr/>
        </p:nvGrpSpPr>
        <p:grpSpPr>
          <a:xfrm>
            <a:off x="15748189" y="6629488"/>
            <a:ext cx="1974572" cy="2843390"/>
            <a:chOff x="0" y="0"/>
            <a:chExt cx="1974571" cy="2843389"/>
          </a:xfrm>
        </p:grpSpPr>
        <p:sp>
          <p:nvSpPr>
            <p:cNvPr id="641" name="Line"/>
            <p:cNvSpPr/>
            <p:nvPr/>
          </p:nvSpPr>
          <p:spPr>
            <a:xfrm>
              <a:off x="0" y="0"/>
              <a:ext cx="389051" cy="2826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8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585"/>
                  </a:lnTo>
                </a:path>
              </a:pathLst>
            </a:custGeom>
            <a:noFill/>
            <a:ln w="889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642" name="Line"/>
            <p:cNvSpPr/>
            <p:nvPr/>
          </p:nvSpPr>
          <p:spPr>
            <a:xfrm flipH="1">
              <a:off x="1433969" y="16949"/>
              <a:ext cx="540603" cy="2826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8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585"/>
                  </a:lnTo>
                </a:path>
              </a:pathLst>
            </a:custGeom>
            <a:noFill/>
            <a:ln w="88900" cap="flat">
              <a:solidFill>
                <a:srgbClr val="26262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</p:grpSp>
      <p:sp>
        <p:nvSpPr>
          <p:cNvPr id="644" name="0th Order:…"/>
          <p:cNvSpPr txBox="1"/>
          <p:nvPr/>
        </p:nvSpPr>
        <p:spPr>
          <a:xfrm>
            <a:off x="7526823" y="4968435"/>
            <a:ext cx="2588847" cy="1161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>
              <a:lnSpc>
                <a:spcPct val="80000"/>
              </a:lnSpc>
              <a:defRPr sz="4300">
                <a:solidFill>
                  <a:srgbClr val="262626"/>
                </a:solidFill>
              </a:defRPr>
            </a:pPr>
            <a:r>
              <a:rPr sz="4301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sz="4301" baseline="48279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sz="4301">
                <a:latin typeface="Arial" panose="020B0604020202020204" pitchFamily="34" charset="0"/>
                <a:cs typeface="Arial" panose="020B0604020202020204" pitchFamily="34" charset="0"/>
              </a:rPr>
              <a:t> Order: </a:t>
            </a:r>
          </a:p>
          <a:p>
            <a:pPr>
              <a:lnSpc>
                <a:spcPct val="80000"/>
              </a:lnSpc>
              <a:defRPr sz="4300">
                <a:solidFill>
                  <a:srgbClr val="262626"/>
                </a:solidFill>
              </a:defRPr>
            </a:pPr>
            <a:r>
              <a:rPr sz="4301">
                <a:latin typeface="Arial" panose="020B0604020202020204" pitchFamily="34" charset="0"/>
                <a:cs typeface="Arial" panose="020B0604020202020204" pitchFamily="34" charset="0"/>
              </a:rPr>
              <a:t>Scalar</a:t>
            </a:r>
          </a:p>
        </p:txBody>
      </p:sp>
      <p:sp>
        <p:nvSpPr>
          <p:cNvPr id="645" name="1st Order:…"/>
          <p:cNvSpPr txBox="1"/>
          <p:nvPr/>
        </p:nvSpPr>
        <p:spPr>
          <a:xfrm>
            <a:off x="11470716" y="4968435"/>
            <a:ext cx="2568009" cy="1161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>
              <a:lnSpc>
                <a:spcPct val="80000"/>
              </a:lnSpc>
              <a:defRPr sz="4300">
                <a:solidFill>
                  <a:srgbClr val="262626"/>
                </a:solidFill>
              </a:defRPr>
            </a:pPr>
            <a:r>
              <a:rPr sz="4301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sz="4301" baseline="48279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sz="4301">
                <a:latin typeface="Arial" panose="020B0604020202020204" pitchFamily="34" charset="0"/>
                <a:cs typeface="Arial" panose="020B0604020202020204" pitchFamily="34" charset="0"/>
              </a:rPr>
              <a:t> Order: </a:t>
            </a:r>
          </a:p>
          <a:p>
            <a:pPr>
              <a:lnSpc>
                <a:spcPct val="80000"/>
              </a:lnSpc>
              <a:defRPr sz="4300">
                <a:solidFill>
                  <a:srgbClr val="262626"/>
                </a:solidFill>
              </a:defRPr>
            </a:pPr>
            <a:r>
              <a:rPr sz="4301"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646" name="2nd Order:…"/>
          <p:cNvSpPr txBox="1"/>
          <p:nvPr/>
        </p:nvSpPr>
        <p:spPr>
          <a:xfrm>
            <a:off x="15389753" y="5005307"/>
            <a:ext cx="2691439" cy="1161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>
              <a:lnSpc>
                <a:spcPct val="80000"/>
              </a:lnSpc>
              <a:defRPr sz="4300">
                <a:solidFill>
                  <a:srgbClr val="262626"/>
                </a:solidFill>
              </a:defRPr>
            </a:pPr>
            <a:r>
              <a:rPr sz="4301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4301" baseline="48279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sz="4301">
                <a:latin typeface="Arial" panose="020B0604020202020204" pitchFamily="34" charset="0"/>
                <a:cs typeface="Arial" panose="020B0604020202020204" pitchFamily="34" charset="0"/>
              </a:rPr>
              <a:t> Order: </a:t>
            </a:r>
          </a:p>
          <a:p>
            <a:pPr>
              <a:lnSpc>
                <a:spcPct val="80000"/>
              </a:lnSpc>
              <a:defRPr sz="4300">
                <a:solidFill>
                  <a:srgbClr val="262626"/>
                </a:solidFill>
              </a:defRPr>
            </a:pPr>
            <a:r>
              <a:rPr sz="4301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</a:p>
        </p:txBody>
      </p:sp>
      <p:sp>
        <p:nvSpPr>
          <p:cNvPr id="647" name="Generalization of vectors and matrices"/>
          <p:cNvSpPr txBox="1"/>
          <p:nvPr/>
        </p:nvSpPr>
        <p:spPr>
          <a:xfrm>
            <a:off x="7867967" y="3539885"/>
            <a:ext cx="10714470" cy="795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>
            <a:lvl1pPr algn="l">
              <a:defRPr sz="4500">
                <a:solidFill>
                  <a:srgbClr val="262626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sz="4501" b="1" dirty="0">
                <a:latin typeface="Arial" panose="020B0604020202020204" pitchFamily="34" charset="0"/>
                <a:cs typeface="Arial" panose="020B0604020202020204" pitchFamily="34" charset="0"/>
              </a:rPr>
              <a:t>Generalization of vectors and matrices</a:t>
            </a:r>
          </a:p>
        </p:txBody>
      </p:sp>
      <p:grpSp>
        <p:nvGrpSpPr>
          <p:cNvPr id="25" name="Group">
            <a:extLst>
              <a:ext uri="{FF2B5EF4-FFF2-40B4-BE49-F238E27FC236}">
                <a16:creationId xmlns:a16="http://schemas.microsoft.com/office/drawing/2014/main" id="{A43FD17E-F1B8-5043-B279-65BF9EAEBACB}"/>
              </a:ext>
            </a:extLst>
          </p:cNvPr>
          <p:cNvGrpSpPr/>
          <p:nvPr/>
        </p:nvGrpSpPr>
        <p:grpSpPr>
          <a:xfrm>
            <a:off x="0" y="-139652"/>
            <a:ext cx="4584742" cy="13950474"/>
            <a:chOff x="0" y="0"/>
            <a:chExt cx="4584740" cy="13950472"/>
          </a:xfrm>
        </p:grpSpPr>
        <p:sp>
          <p:nvSpPr>
            <p:cNvPr id="26" name="Rectangle">
              <a:extLst>
                <a:ext uri="{FF2B5EF4-FFF2-40B4-BE49-F238E27FC236}">
                  <a16:creationId xmlns:a16="http://schemas.microsoft.com/office/drawing/2014/main" id="{4BC12CAA-1DED-6D48-B3E4-23B4B2263C91}"/>
                </a:ext>
              </a:extLst>
            </p:cNvPr>
            <p:cNvSpPr/>
            <p:nvPr/>
          </p:nvSpPr>
          <p:spPr>
            <a:xfrm>
              <a:off x="0" y="0"/>
              <a:ext cx="4584740" cy="13913644"/>
            </a:xfrm>
            <a:prstGeom prst="rect">
              <a:avLst/>
            </a:prstGeom>
            <a:solidFill>
              <a:srgbClr val="334F7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27" name="Rectangle">
              <a:extLst>
                <a:ext uri="{FF2B5EF4-FFF2-40B4-BE49-F238E27FC236}">
                  <a16:creationId xmlns:a16="http://schemas.microsoft.com/office/drawing/2014/main" id="{23A0F7CB-AF00-9146-B92B-CEF709BB8D9F}"/>
                </a:ext>
              </a:extLst>
            </p:cNvPr>
            <p:cNvSpPr/>
            <p:nvPr/>
          </p:nvSpPr>
          <p:spPr>
            <a:xfrm>
              <a:off x="0" y="13507606"/>
              <a:ext cx="4584740" cy="442866"/>
            </a:xfrm>
            <a:prstGeom prst="rect">
              <a:avLst/>
            </a:prstGeom>
            <a:solidFill>
              <a:srgbClr val="FFD96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 dirty="0"/>
            </a:p>
          </p:txBody>
        </p:sp>
      </p:grpSp>
      <p:sp>
        <p:nvSpPr>
          <p:cNvPr id="28" name="TensorFlow:…">
            <a:extLst>
              <a:ext uri="{FF2B5EF4-FFF2-40B4-BE49-F238E27FC236}">
                <a16:creationId xmlns:a16="http://schemas.microsoft.com/office/drawing/2014/main" id="{9FB6FF47-7435-9B47-9B62-2DC1D2F3AAE0}"/>
              </a:ext>
            </a:extLst>
          </p:cNvPr>
          <p:cNvSpPr txBox="1"/>
          <p:nvPr/>
        </p:nvSpPr>
        <p:spPr>
          <a:xfrm>
            <a:off x="431471" y="2675374"/>
            <a:ext cx="3714155" cy="1345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>
              <a:lnSpc>
                <a:spcPct val="80000"/>
              </a:lnSpc>
              <a:defRPr sz="5000"/>
            </a:pPr>
            <a:r>
              <a:rPr sz="5001">
                <a:latin typeface="Arial" panose="020B0604020202020204" pitchFamily="34" charset="0"/>
                <a:cs typeface="Arial" panose="020B0604020202020204" pitchFamily="34" charset="0"/>
              </a:rPr>
              <a:t>TensorFlow:</a:t>
            </a:r>
          </a:p>
          <a:p>
            <a:pPr>
              <a:lnSpc>
                <a:spcPct val="80000"/>
              </a:lnSpc>
              <a:defRPr sz="5000"/>
            </a:pPr>
            <a:r>
              <a:rPr sz="5001">
                <a:latin typeface="Arial" panose="020B0604020202020204" pitchFamily="34" charset="0"/>
                <a:cs typeface="Arial" panose="020B0604020202020204" pitchFamily="34" charset="0"/>
              </a:rPr>
              <a:t>Tensors</a:t>
            </a:r>
          </a:p>
        </p:txBody>
      </p:sp>
      <p:pic>
        <p:nvPicPr>
          <p:cNvPr id="29" name="Image" descr="Image">
            <a:extLst>
              <a:ext uri="{FF2B5EF4-FFF2-40B4-BE49-F238E27FC236}">
                <a16:creationId xmlns:a16="http://schemas.microsoft.com/office/drawing/2014/main" id="{B836122B-FFD4-214D-91FE-9DA26948C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b="24150"/>
          <a:stretch>
            <a:fillRect/>
          </a:stretch>
        </p:blipFill>
        <p:spPr>
          <a:xfrm>
            <a:off x="398033" y="4380832"/>
            <a:ext cx="3781123" cy="2336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roup"/>
          <p:cNvGrpSpPr/>
          <p:nvPr/>
        </p:nvGrpSpPr>
        <p:grpSpPr>
          <a:xfrm>
            <a:off x="0" y="-139652"/>
            <a:ext cx="4584742" cy="13950474"/>
            <a:chOff x="0" y="0"/>
            <a:chExt cx="4584740" cy="13950472"/>
          </a:xfrm>
        </p:grpSpPr>
        <p:sp>
          <p:nvSpPr>
            <p:cNvPr id="651" name="Rectangle"/>
            <p:cNvSpPr/>
            <p:nvPr/>
          </p:nvSpPr>
          <p:spPr>
            <a:xfrm>
              <a:off x="0" y="0"/>
              <a:ext cx="4584740" cy="13913644"/>
            </a:xfrm>
            <a:prstGeom prst="rect">
              <a:avLst/>
            </a:prstGeom>
            <a:solidFill>
              <a:srgbClr val="334F7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652" name="Rectangle"/>
            <p:cNvSpPr/>
            <p:nvPr/>
          </p:nvSpPr>
          <p:spPr>
            <a:xfrm>
              <a:off x="0" y="13507606"/>
              <a:ext cx="4584740" cy="442866"/>
            </a:xfrm>
            <a:prstGeom prst="rect">
              <a:avLst/>
            </a:prstGeom>
            <a:solidFill>
              <a:srgbClr val="FFD96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 dirty="0"/>
            </a:p>
          </p:txBody>
        </p:sp>
      </p:grpSp>
      <p:sp>
        <p:nvSpPr>
          <p:cNvPr id="654" name="\"/>
          <p:cNvSpPr>
            <a:spLocks noGrp="1"/>
          </p:cNvSpPr>
          <p:nvPr>
            <p:ph type="title"/>
          </p:nvPr>
        </p:nvSpPr>
        <p:spPr>
          <a:xfrm>
            <a:off x="372397" y="-3872854"/>
            <a:ext cx="22504401" cy="2336801"/>
          </a:xfrm>
          <a:prstGeom prst="rect">
            <a:avLst/>
          </a:prstGeom>
        </p:spPr>
        <p:txBody>
          <a:bodyPr/>
          <a:lstStyle/>
          <a:p>
            <a:r>
              <a:t>\</a:t>
            </a:r>
          </a:p>
        </p:txBody>
      </p:sp>
      <p:sp>
        <p:nvSpPr>
          <p:cNvPr id="655" name="TensorFlow: Unit for data and variables"/>
          <p:cNvSpPr>
            <a:spLocks noGrp="1"/>
          </p:cNvSpPr>
          <p:nvPr>
            <p:ph type="body" sz="quarter" idx="4294967295"/>
          </p:nvPr>
        </p:nvSpPr>
        <p:spPr>
          <a:xfrm>
            <a:off x="5554668" y="1624564"/>
            <a:ext cx="17635813" cy="162902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Definition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: Unit for data and variables</a:t>
            </a:r>
          </a:p>
        </p:txBody>
      </p:sp>
      <p:sp>
        <p:nvSpPr>
          <p:cNvPr id="656" name="Triangle"/>
          <p:cNvSpPr/>
          <p:nvPr/>
        </p:nvSpPr>
        <p:spPr>
          <a:xfrm rot="5387670">
            <a:off x="4342181" y="1599211"/>
            <a:ext cx="1060906" cy="670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334F7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657" name="weights = tf.Variable(tf.random_normal([3, 3, 256, 512]), name=“conv_weights”)"/>
          <p:cNvSpPr txBox="1"/>
          <p:nvPr/>
        </p:nvSpPr>
        <p:spPr>
          <a:xfrm>
            <a:off x="4570213" y="5920208"/>
            <a:ext cx="19604724" cy="91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>
              <a:lnSpc>
                <a:spcPct val="80000"/>
              </a:lnSpc>
              <a:defRPr sz="3200">
                <a:solidFill>
                  <a:srgbClr val="26262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1"/>
              <a:t>weights = tf.Variable(tf.random_normal([3, 3, 256, 512]), name=“conv_weights”) </a:t>
            </a:r>
          </a:p>
          <a:p>
            <a:pPr>
              <a:lnSpc>
                <a:spcPct val="80000"/>
              </a:lnSpc>
              <a:defRPr sz="3200">
                <a:solidFill>
                  <a:srgbClr val="26262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1"/>
              <a:t> </a:t>
            </a:r>
          </a:p>
        </p:txBody>
      </p:sp>
      <p:sp>
        <p:nvSpPr>
          <p:cNvPr id="658" name="scalar_node = tf.constant(8.0, dtype=tf.float32)"/>
          <p:cNvSpPr txBox="1"/>
          <p:nvPr/>
        </p:nvSpPr>
        <p:spPr>
          <a:xfrm>
            <a:off x="6857879" y="3859669"/>
            <a:ext cx="11951988" cy="91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>
              <a:lnSpc>
                <a:spcPct val="80000"/>
              </a:lnSpc>
              <a:defRPr sz="3200">
                <a:solidFill>
                  <a:srgbClr val="262626"/>
                </a:solidFill>
              </a:defRPr>
            </a:pPr>
            <a:r>
              <a:rPr sz="3201">
                <a:latin typeface="Courier New"/>
                <a:ea typeface="Courier New"/>
                <a:cs typeface="Courier New"/>
                <a:sym typeface="Courier New"/>
              </a:rPr>
              <a:t>scalar_node = tf.constant(8.0, dtype=tf.float32)</a:t>
            </a:r>
          </a:p>
          <a:p>
            <a:pPr>
              <a:lnSpc>
                <a:spcPct val="80000"/>
              </a:lnSpc>
              <a:defRPr sz="3200">
                <a:solidFill>
                  <a:srgbClr val="26262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1"/>
              <a:t> </a:t>
            </a:r>
          </a:p>
        </p:txBody>
      </p:sp>
      <p:sp>
        <p:nvSpPr>
          <p:cNvPr id="659" name="0th Order:"/>
          <p:cNvSpPr txBox="1"/>
          <p:nvPr/>
        </p:nvSpPr>
        <p:spPr>
          <a:xfrm>
            <a:off x="11636433" y="2956012"/>
            <a:ext cx="2394884" cy="595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>
              <a:lnSpc>
                <a:spcPct val="80000"/>
              </a:lnSpc>
              <a:defRPr sz="4000">
                <a:solidFill>
                  <a:srgbClr val="262626"/>
                </a:solidFill>
              </a:defRPr>
            </a:pPr>
            <a:r>
              <a:rPr sz="4001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sz="4001" b="1" baseline="495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sz="4001" b="1" dirty="0">
                <a:latin typeface="Arial" panose="020B0604020202020204" pitchFamily="34" charset="0"/>
                <a:cs typeface="Arial" panose="020B0604020202020204" pitchFamily="34" charset="0"/>
              </a:rPr>
              <a:t> Order</a:t>
            </a:r>
            <a:r>
              <a:rPr sz="400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660" name="4th Order:"/>
          <p:cNvSpPr txBox="1"/>
          <p:nvPr/>
        </p:nvSpPr>
        <p:spPr>
          <a:xfrm>
            <a:off x="11636433" y="5050048"/>
            <a:ext cx="2394884" cy="595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>
              <a:lnSpc>
                <a:spcPct val="80000"/>
              </a:lnSpc>
              <a:defRPr sz="4000">
                <a:solidFill>
                  <a:srgbClr val="262626"/>
                </a:solidFill>
              </a:defRPr>
            </a:pPr>
            <a:r>
              <a:rPr sz="4001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sz="4001" b="1" baseline="495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sz="4001" b="1" dirty="0">
                <a:latin typeface="Arial" panose="020B0604020202020204" pitchFamily="34" charset="0"/>
                <a:cs typeface="Arial" panose="020B0604020202020204" pitchFamily="34" charset="0"/>
              </a:rPr>
              <a:t> Order</a:t>
            </a:r>
            <a:r>
              <a:rPr sz="400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661" name="TensorFlow:…"/>
          <p:cNvSpPr txBox="1"/>
          <p:nvPr/>
        </p:nvSpPr>
        <p:spPr>
          <a:xfrm>
            <a:off x="431471" y="2675374"/>
            <a:ext cx="3714155" cy="1345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>
              <a:lnSpc>
                <a:spcPct val="80000"/>
              </a:lnSpc>
              <a:defRPr sz="5000"/>
            </a:pPr>
            <a:r>
              <a:rPr sz="5001">
                <a:latin typeface="Arial" panose="020B0604020202020204" pitchFamily="34" charset="0"/>
                <a:cs typeface="Arial" panose="020B0604020202020204" pitchFamily="34" charset="0"/>
              </a:rPr>
              <a:t>TensorFlow:</a:t>
            </a:r>
          </a:p>
          <a:p>
            <a:pPr>
              <a:lnSpc>
                <a:spcPct val="80000"/>
              </a:lnSpc>
              <a:defRPr sz="5000"/>
            </a:pPr>
            <a:r>
              <a:rPr sz="5001">
                <a:latin typeface="Arial" panose="020B0604020202020204" pitchFamily="34" charset="0"/>
                <a:cs typeface="Arial" panose="020B0604020202020204" pitchFamily="34" charset="0"/>
              </a:rPr>
              <a:t>Tensors</a:t>
            </a:r>
          </a:p>
        </p:txBody>
      </p:sp>
      <p:pic>
        <p:nvPicPr>
          <p:cNvPr id="66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b="24150"/>
          <a:stretch>
            <a:fillRect/>
          </a:stretch>
        </p:blipFill>
        <p:spPr>
          <a:xfrm>
            <a:off x="398033" y="4380832"/>
            <a:ext cx="3781123" cy="2336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riangle"/>
          <p:cNvSpPr/>
          <p:nvPr/>
        </p:nvSpPr>
        <p:spPr>
          <a:xfrm rot="5387670">
            <a:off x="4342181" y="1599211"/>
            <a:ext cx="1060906" cy="670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334F7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669" name="Typical computational program operates directly on the data"/>
          <p:cNvSpPr>
            <a:spLocks noGrp="1"/>
          </p:cNvSpPr>
          <p:nvPr>
            <p:ph type="body" sz="quarter" idx="4294967295"/>
          </p:nvPr>
        </p:nvSpPr>
        <p:spPr>
          <a:xfrm>
            <a:off x="5361620" y="1603954"/>
            <a:ext cx="17635813" cy="162902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Typical computational program operates directly on the data</a:t>
            </a:r>
          </a:p>
        </p:txBody>
      </p:sp>
      <p:sp>
        <p:nvSpPr>
          <p:cNvPr id="670" name="import numpy…"/>
          <p:cNvSpPr txBox="1"/>
          <p:nvPr/>
        </p:nvSpPr>
        <p:spPr>
          <a:xfrm>
            <a:off x="15573336" y="3112542"/>
            <a:ext cx="7755326" cy="2072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algn="l">
              <a:defRPr sz="3200">
                <a:solidFill>
                  <a:srgbClr val="26262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1"/>
              <a:t>import numpy</a:t>
            </a:r>
          </a:p>
          <a:p>
            <a:pPr algn="l">
              <a:defRPr sz="3200">
                <a:solidFill>
                  <a:srgbClr val="26262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1"/>
              <a:t>x = [-2,–1, 0, 1, 2]</a:t>
            </a:r>
          </a:p>
          <a:p>
            <a:pPr algn="l">
              <a:defRPr sz="3200">
                <a:solidFill>
                  <a:srgbClr val="26262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1"/>
              <a:t>y = [–5, 1, 2, –1, –6]</a:t>
            </a:r>
          </a:p>
          <a:p>
            <a:pPr algn="l">
              <a:defRPr sz="3200">
                <a:solidFill>
                  <a:srgbClr val="26262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1"/>
              <a:t>p = numpy.polyfit (x, y, deg=2)</a:t>
            </a:r>
          </a:p>
        </p:txBody>
      </p:sp>
      <p:sp>
        <p:nvSpPr>
          <p:cNvPr id="671" name="y_hat = p[0] * x**2 + p[1] 8 + p[2]"/>
          <p:cNvSpPr txBox="1"/>
          <p:nvPr/>
        </p:nvSpPr>
        <p:spPr>
          <a:xfrm>
            <a:off x="15573337" y="5757040"/>
            <a:ext cx="8249051" cy="595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>
            <a:lvl1pPr algn="l">
              <a:defRPr sz="3200">
                <a:solidFill>
                  <a:srgbClr val="26262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sz="3201" dirty="0" err="1"/>
              <a:t>y_hat</a:t>
            </a:r>
            <a:r>
              <a:rPr sz="3201" dirty="0"/>
              <a:t> = p[0]*x**2 + p[1]</a:t>
            </a:r>
            <a:r>
              <a:rPr lang="en-US" sz="3201" dirty="0"/>
              <a:t>*</a:t>
            </a:r>
            <a:r>
              <a:rPr sz="3201" dirty="0"/>
              <a:t>8 + p[2]</a:t>
            </a:r>
          </a:p>
        </p:txBody>
      </p:sp>
      <p:grpSp>
        <p:nvGrpSpPr>
          <p:cNvPr id="674" name="Group"/>
          <p:cNvGrpSpPr/>
          <p:nvPr/>
        </p:nvGrpSpPr>
        <p:grpSpPr>
          <a:xfrm>
            <a:off x="4953886" y="3129777"/>
            <a:ext cx="10246487" cy="8424364"/>
            <a:chOff x="0" y="0"/>
            <a:chExt cx="10246484" cy="8424361"/>
          </a:xfrm>
        </p:grpSpPr>
        <p:sp>
          <p:nvSpPr>
            <p:cNvPr id="672" name="Rectangle"/>
            <p:cNvSpPr/>
            <p:nvPr/>
          </p:nvSpPr>
          <p:spPr>
            <a:xfrm>
              <a:off x="10305" y="8051189"/>
              <a:ext cx="10225875" cy="373173"/>
            </a:xfrm>
            <a:prstGeom prst="rect">
              <a:avLst/>
            </a:prstGeom>
            <a:solidFill>
              <a:srgbClr val="FFD96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673" name="Rectangle"/>
            <p:cNvSpPr/>
            <p:nvPr/>
          </p:nvSpPr>
          <p:spPr>
            <a:xfrm>
              <a:off x="-1" y="-1"/>
              <a:ext cx="10246486" cy="828302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</p:grpSp>
      <p:sp>
        <p:nvSpPr>
          <p:cNvPr id="678" name="Line"/>
          <p:cNvSpPr/>
          <p:nvPr/>
        </p:nvSpPr>
        <p:spPr>
          <a:xfrm>
            <a:off x="5649316" y="8668101"/>
            <a:ext cx="142157" cy="1"/>
          </a:xfrm>
          <a:prstGeom prst="line">
            <a:avLst/>
          </a:prstGeom>
          <a:noFill/>
          <a:ln w="25400" cap="flat">
            <a:solidFill>
              <a:srgbClr val="262626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690" name="Line"/>
          <p:cNvSpPr/>
          <p:nvPr/>
        </p:nvSpPr>
        <p:spPr>
          <a:xfrm>
            <a:off x="5660393" y="3569634"/>
            <a:ext cx="9280803" cy="6585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8" extrusionOk="0">
                <a:moveTo>
                  <a:pt x="0" y="18524"/>
                </a:moveTo>
                <a:cubicBezTo>
                  <a:pt x="464" y="16792"/>
                  <a:pt x="974" y="15087"/>
                  <a:pt x="1528" y="13411"/>
                </a:cubicBezTo>
                <a:cubicBezTo>
                  <a:pt x="2088" y="11714"/>
                  <a:pt x="2694" y="10046"/>
                  <a:pt x="3373" y="8434"/>
                </a:cubicBezTo>
                <a:cubicBezTo>
                  <a:pt x="3700" y="7657"/>
                  <a:pt x="4044" y="6893"/>
                  <a:pt x="4400" y="6144"/>
                </a:cubicBezTo>
                <a:cubicBezTo>
                  <a:pt x="4754" y="5398"/>
                  <a:pt x="5122" y="4666"/>
                  <a:pt x="5535" y="3983"/>
                </a:cubicBezTo>
                <a:cubicBezTo>
                  <a:pt x="6310" y="2704"/>
                  <a:pt x="7236" y="1620"/>
                  <a:pt x="8272" y="778"/>
                </a:cubicBezTo>
                <a:cubicBezTo>
                  <a:pt x="8915" y="269"/>
                  <a:pt x="9640" y="1"/>
                  <a:pt x="10378" y="0"/>
                </a:cubicBezTo>
                <a:cubicBezTo>
                  <a:pt x="11126" y="-2"/>
                  <a:pt x="11862" y="271"/>
                  <a:pt x="12512" y="791"/>
                </a:cubicBezTo>
                <a:cubicBezTo>
                  <a:pt x="13157" y="1307"/>
                  <a:pt x="13756" y="1925"/>
                  <a:pt x="14297" y="2631"/>
                </a:cubicBezTo>
                <a:cubicBezTo>
                  <a:pt x="14829" y="3324"/>
                  <a:pt x="15303" y="4098"/>
                  <a:pt x="15745" y="4909"/>
                </a:cubicBezTo>
                <a:cubicBezTo>
                  <a:pt x="16674" y="6616"/>
                  <a:pt x="17454" y="8475"/>
                  <a:pt x="18165" y="10384"/>
                </a:cubicBezTo>
                <a:cubicBezTo>
                  <a:pt x="18845" y="12208"/>
                  <a:pt x="19462" y="14076"/>
                  <a:pt x="20036" y="15970"/>
                </a:cubicBezTo>
                <a:cubicBezTo>
                  <a:pt x="20598" y="17822"/>
                  <a:pt x="21120" y="19699"/>
                  <a:pt x="21600" y="21598"/>
                </a:cubicBezTo>
              </a:path>
            </a:pathLst>
          </a:custGeom>
          <a:noFill/>
          <a:ln w="25400" cap="flat">
            <a:solidFill>
              <a:srgbClr val="DA5C24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691" name="Circle"/>
          <p:cNvSpPr/>
          <p:nvPr/>
        </p:nvSpPr>
        <p:spPr>
          <a:xfrm>
            <a:off x="13321894" y="6385059"/>
            <a:ext cx="163265" cy="163265"/>
          </a:xfrm>
          <a:prstGeom prst="ellipse">
            <a:avLst/>
          </a:prstGeom>
          <a:noFill/>
          <a:ln w="12700" cap="flat">
            <a:solidFill>
              <a:srgbClr val="1E81C2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692" name="Circle"/>
          <p:cNvSpPr/>
          <p:nvPr/>
        </p:nvSpPr>
        <p:spPr>
          <a:xfrm>
            <a:off x="11769863" y="4556676"/>
            <a:ext cx="163265" cy="163265"/>
          </a:xfrm>
          <a:prstGeom prst="ellipse">
            <a:avLst/>
          </a:prstGeom>
          <a:noFill/>
          <a:ln w="12700" cap="flat">
            <a:solidFill>
              <a:srgbClr val="1E81C2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693" name="Circle"/>
          <p:cNvSpPr/>
          <p:nvPr/>
        </p:nvSpPr>
        <p:spPr>
          <a:xfrm>
            <a:off x="10219203" y="3445654"/>
            <a:ext cx="163265" cy="163265"/>
          </a:xfrm>
          <a:prstGeom prst="ellipse">
            <a:avLst/>
          </a:prstGeom>
          <a:noFill/>
          <a:ln w="12700" cap="flat">
            <a:solidFill>
              <a:srgbClr val="1E81C2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694" name="Circle"/>
          <p:cNvSpPr/>
          <p:nvPr/>
        </p:nvSpPr>
        <p:spPr>
          <a:xfrm>
            <a:off x="8668544" y="3815503"/>
            <a:ext cx="163265" cy="163265"/>
          </a:xfrm>
          <a:prstGeom prst="ellipse">
            <a:avLst/>
          </a:prstGeom>
          <a:noFill/>
          <a:ln w="12700" cap="flat">
            <a:solidFill>
              <a:srgbClr val="1E81C2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695" name="Circle"/>
          <p:cNvSpPr/>
          <p:nvPr/>
        </p:nvSpPr>
        <p:spPr>
          <a:xfrm>
            <a:off x="7116512" y="6023787"/>
            <a:ext cx="163266" cy="163265"/>
          </a:xfrm>
          <a:prstGeom prst="ellipse">
            <a:avLst/>
          </a:prstGeom>
          <a:noFill/>
          <a:ln w="12700" cap="flat">
            <a:solidFill>
              <a:srgbClr val="1E81C2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696" name="–3"/>
          <p:cNvSpPr txBox="1"/>
          <p:nvPr/>
        </p:nvSpPr>
        <p:spPr>
          <a:xfrm>
            <a:off x="5417714" y="10971240"/>
            <a:ext cx="416779" cy="4412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numCol="1" anchor="ctr">
            <a:sp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sz="2201">
                <a:latin typeface="Arial" panose="020B0604020202020204" pitchFamily="34" charset="0"/>
                <a:cs typeface="Arial" panose="020B0604020202020204" pitchFamily="34" charset="0"/>
              </a:rPr>
              <a:t>–3</a:t>
            </a:r>
          </a:p>
        </p:txBody>
      </p:sp>
      <p:sp>
        <p:nvSpPr>
          <p:cNvPr id="697" name="–2"/>
          <p:cNvSpPr txBox="1"/>
          <p:nvPr/>
        </p:nvSpPr>
        <p:spPr>
          <a:xfrm>
            <a:off x="6989757" y="10971240"/>
            <a:ext cx="416779" cy="4412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numCol="1" anchor="ctr">
            <a:sp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sz="2201">
                <a:latin typeface="Arial" panose="020B0604020202020204" pitchFamily="34" charset="0"/>
                <a:cs typeface="Arial" panose="020B0604020202020204" pitchFamily="34" charset="0"/>
              </a:rPr>
              <a:t>–2</a:t>
            </a:r>
          </a:p>
        </p:txBody>
      </p:sp>
      <p:sp>
        <p:nvSpPr>
          <p:cNvPr id="698" name="–1"/>
          <p:cNvSpPr txBox="1"/>
          <p:nvPr/>
        </p:nvSpPr>
        <p:spPr>
          <a:xfrm>
            <a:off x="8541788" y="10971240"/>
            <a:ext cx="416779" cy="4412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numCol="1" anchor="ctr">
            <a:sp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sz="2201">
                <a:latin typeface="Arial" panose="020B0604020202020204" pitchFamily="34" charset="0"/>
                <a:cs typeface="Arial" panose="020B0604020202020204" pitchFamily="34" charset="0"/>
              </a:rPr>
              <a:t>–1</a:t>
            </a:r>
          </a:p>
        </p:txBody>
      </p:sp>
      <p:sp>
        <p:nvSpPr>
          <p:cNvPr id="699" name="0"/>
          <p:cNvSpPr txBox="1"/>
          <p:nvPr/>
        </p:nvSpPr>
        <p:spPr>
          <a:xfrm>
            <a:off x="10168590" y="10971240"/>
            <a:ext cx="264493" cy="4412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numCol="1" anchor="ctr">
            <a:sp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sz="2201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00" name="1"/>
          <p:cNvSpPr txBox="1"/>
          <p:nvPr/>
        </p:nvSpPr>
        <p:spPr>
          <a:xfrm>
            <a:off x="11731949" y="10971240"/>
            <a:ext cx="264493" cy="4412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numCol="1" anchor="ctr">
            <a:sp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sz="2201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01" name="2"/>
          <p:cNvSpPr txBox="1"/>
          <p:nvPr/>
        </p:nvSpPr>
        <p:spPr>
          <a:xfrm>
            <a:off x="13271281" y="10971240"/>
            <a:ext cx="264493" cy="4412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numCol="1" anchor="ctr">
            <a:sp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sz="2201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02" name="3"/>
          <p:cNvSpPr txBox="1"/>
          <p:nvPr/>
        </p:nvSpPr>
        <p:spPr>
          <a:xfrm>
            <a:off x="14810611" y="10971240"/>
            <a:ext cx="264493" cy="4412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numCol="1" anchor="ctr">
            <a:sp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sz="2201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703" name="–18"/>
          <p:cNvSpPr txBox="1"/>
          <p:nvPr/>
        </p:nvSpPr>
        <p:spPr>
          <a:xfrm>
            <a:off x="5017534" y="10666441"/>
            <a:ext cx="573873" cy="4412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numCol="1" anchor="ctr">
            <a:sp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sz="2201">
                <a:latin typeface="Arial" panose="020B0604020202020204" pitchFamily="34" charset="0"/>
                <a:cs typeface="Arial" panose="020B0604020202020204" pitchFamily="34" charset="0"/>
              </a:rPr>
              <a:t>–18</a:t>
            </a:r>
          </a:p>
        </p:txBody>
      </p:sp>
      <p:sp>
        <p:nvSpPr>
          <p:cNvPr id="704" name="–16"/>
          <p:cNvSpPr txBox="1"/>
          <p:nvPr/>
        </p:nvSpPr>
        <p:spPr>
          <a:xfrm>
            <a:off x="5017534" y="9927016"/>
            <a:ext cx="573873" cy="4412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numCol="1" anchor="ctr">
            <a:sp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sz="2201">
                <a:latin typeface="Arial" panose="020B0604020202020204" pitchFamily="34" charset="0"/>
                <a:cs typeface="Arial" panose="020B0604020202020204" pitchFamily="34" charset="0"/>
              </a:rPr>
              <a:t>–16</a:t>
            </a:r>
          </a:p>
        </p:txBody>
      </p:sp>
      <p:sp>
        <p:nvSpPr>
          <p:cNvPr id="705" name="–14"/>
          <p:cNvSpPr txBox="1"/>
          <p:nvPr/>
        </p:nvSpPr>
        <p:spPr>
          <a:xfrm>
            <a:off x="5017534" y="9187591"/>
            <a:ext cx="573873" cy="4412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numCol="1" anchor="ctr">
            <a:sp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sz="2201">
                <a:latin typeface="Arial" panose="020B0604020202020204" pitchFamily="34" charset="0"/>
                <a:cs typeface="Arial" panose="020B0604020202020204" pitchFamily="34" charset="0"/>
              </a:rPr>
              <a:t>–14</a:t>
            </a:r>
          </a:p>
        </p:txBody>
      </p:sp>
      <p:sp>
        <p:nvSpPr>
          <p:cNvPr id="706" name="–12"/>
          <p:cNvSpPr txBox="1"/>
          <p:nvPr/>
        </p:nvSpPr>
        <p:spPr>
          <a:xfrm>
            <a:off x="5017534" y="8448169"/>
            <a:ext cx="573873" cy="4412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numCol="1" anchor="ctr">
            <a:sp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sz="2201">
                <a:latin typeface="Arial" panose="020B0604020202020204" pitchFamily="34" charset="0"/>
                <a:cs typeface="Arial" panose="020B0604020202020204" pitchFamily="34" charset="0"/>
              </a:rPr>
              <a:t>–12</a:t>
            </a:r>
          </a:p>
        </p:txBody>
      </p:sp>
      <p:sp>
        <p:nvSpPr>
          <p:cNvPr id="707" name="–10"/>
          <p:cNvSpPr txBox="1"/>
          <p:nvPr/>
        </p:nvSpPr>
        <p:spPr>
          <a:xfrm>
            <a:off x="5017534" y="7725431"/>
            <a:ext cx="573873" cy="4412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numCol="1" anchor="ctr">
            <a:sp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sz="2201">
                <a:latin typeface="Arial" panose="020B0604020202020204" pitchFamily="34" charset="0"/>
                <a:cs typeface="Arial" panose="020B0604020202020204" pitchFamily="34" charset="0"/>
              </a:rPr>
              <a:t>–10</a:t>
            </a:r>
          </a:p>
        </p:txBody>
      </p:sp>
      <p:sp>
        <p:nvSpPr>
          <p:cNvPr id="708" name="–8"/>
          <p:cNvSpPr txBox="1"/>
          <p:nvPr/>
        </p:nvSpPr>
        <p:spPr>
          <a:xfrm>
            <a:off x="5153231" y="6991046"/>
            <a:ext cx="416779" cy="4412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numCol="1" anchor="ctr">
            <a:sp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sz="2201">
                <a:latin typeface="Arial" panose="020B0604020202020204" pitchFamily="34" charset="0"/>
                <a:cs typeface="Arial" panose="020B0604020202020204" pitchFamily="34" charset="0"/>
              </a:rPr>
              <a:t>–8</a:t>
            </a:r>
          </a:p>
        </p:txBody>
      </p:sp>
      <p:sp>
        <p:nvSpPr>
          <p:cNvPr id="709" name="–6"/>
          <p:cNvSpPr txBox="1"/>
          <p:nvPr/>
        </p:nvSpPr>
        <p:spPr>
          <a:xfrm>
            <a:off x="5153231" y="6270836"/>
            <a:ext cx="416779" cy="4412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numCol="1" anchor="ctr">
            <a:sp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sz="2201">
                <a:latin typeface="Arial" panose="020B0604020202020204" pitchFamily="34" charset="0"/>
                <a:cs typeface="Arial" panose="020B0604020202020204" pitchFamily="34" charset="0"/>
              </a:rPr>
              <a:t>–6</a:t>
            </a:r>
          </a:p>
        </p:txBody>
      </p:sp>
      <p:sp>
        <p:nvSpPr>
          <p:cNvPr id="710" name="–4"/>
          <p:cNvSpPr txBox="1"/>
          <p:nvPr/>
        </p:nvSpPr>
        <p:spPr>
          <a:xfrm>
            <a:off x="5153231" y="5513765"/>
            <a:ext cx="416779" cy="4412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numCol="1" anchor="ctr">
            <a:sp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sz="2201">
                <a:latin typeface="Arial" panose="020B0604020202020204" pitchFamily="34" charset="0"/>
                <a:cs typeface="Arial" panose="020B0604020202020204" pitchFamily="34" charset="0"/>
              </a:rPr>
              <a:t>–4</a:t>
            </a:r>
          </a:p>
        </p:txBody>
      </p:sp>
      <p:sp>
        <p:nvSpPr>
          <p:cNvPr id="711" name="–2"/>
          <p:cNvSpPr txBox="1"/>
          <p:nvPr/>
        </p:nvSpPr>
        <p:spPr>
          <a:xfrm>
            <a:off x="5153231" y="4784420"/>
            <a:ext cx="416779" cy="4412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numCol="1" anchor="ctr">
            <a:sp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sz="2201">
                <a:latin typeface="Arial" panose="020B0604020202020204" pitchFamily="34" charset="0"/>
                <a:cs typeface="Arial" panose="020B0604020202020204" pitchFamily="34" charset="0"/>
              </a:rPr>
              <a:t>–2</a:t>
            </a:r>
          </a:p>
        </p:txBody>
      </p:sp>
      <p:sp>
        <p:nvSpPr>
          <p:cNvPr id="712" name="0"/>
          <p:cNvSpPr txBox="1"/>
          <p:nvPr/>
        </p:nvSpPr>
        <p:spPr>
          <a:xfrm>
            <a:off x="5289697" y="4049861"/>
            <a:ext cx="264493" cy="4412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numCol="1" anchor="ctr">
            <a:sp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sz="2201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13" name="2"/>
          <p:cNvSpPr txBox="1"/>
          <p:nvPr/>
        </p:nvSpPr>
        <p:spPr>
          <a:xfrm>
            <a:off x="5289697" y="3324787"/>
            <a:ext cx="264493" cy="4412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numCol="1" anchor="ctr">
            <a:sp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sz="220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717" name="Group"/>
          <p:cNvGrpSpPr/>
          <p:nvPr/>
        </p:nvGrpSpPr>
        <p:grpSpPr>
          <a:xfrm>
            <a:off x="15573336" y="10213956"/>
            <a:ext cx="6458147" cy="1210971"/>
            <a:chOff x="0" y="-86053"/>
            <a:chExt cx="6458144" cy="1210969"/>
          </a:xfrm>
        </p:grpSpPr>
        <p:sp>
          <p:nvSpPr>
            <p:cNvPr id="715" name="Operation definition and execution…"/>
            <p:cNvSpPr txBox="1"/>
            <p:nvPr/>
          </p:nvSpPr>
          <p:spPr>
            <a:xfrm>
              <a:off x="392386" y="-86053"/>
              <a:ext cx="6065758" cy="1210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799" tIns="50799" rIns="50799" bIns="50799" numCol="1" anchor="ctr">
              <a:spAutoFit/>
            </a:bodyPr>
            <a:lstStyle/>
            <a:p>
              <a:pPr algn="l">
                <a:lnSpc>
                  <a:spcPct val="80000"/>
                </a:lnSpc>
                <a:defRPr sz="3000">
                  <a:solidFill>
                    <a:srgbClr val="941100"/>
                  </a:solidFill>
                </a:defRPr>
              </a:pPr>
              <a:r>
                <a:rPr sz="3001" dirty="0">
                  <a:latin typeface="Arial" panose="020B0604020202020204" pitchFamily="34" charset="0"/>
                  <a:cs typeface="Arial" panose="020B0604020202020204" pitchFamily="34" charset="0"/>
                </a:rPr>
                <a:t>Operation definition and execution </a:t>
              </a:r>
            </a:p>
            <a:p>
              <a:pPr algn="l">
                <a:lnSpc>
                  <a:spcPct val="80000"/>
                </a:lnSpc>
                <a:defRPr sz="3000">
                  <a:solidFill>
                    <a:srgbClr val="941100"/>
                  </a:solidFill>
                </a:defRPr>
              </a:pPr>
              <a:r>
                <a:rPr sz="3001" dirty="0">
                  <a:latin typeface="Arial" panose="020B0604020202020204" pitchFamily="34" charset="0"/>
                  <a:cs typeface="Arial" panose="020B0604020202020204" pitchFamily="34" charset="0"/>
                </a:rPr>
                <a:t>happen at every line of code</a:t>
              </a:r>
            </a:p>
            <a:p>
              <a:pPr algn="l">
                <a:lnSpc>
                  <a:spcPct val="80000"/>
                </a:lnSpc>
                <a:defRPr sz="3000">
                  <a:solidFill>
                    <a:srgbClr val="941100"/>
                  </a:solidFill>
                </a:defRPr>
              </a:pPr>
              <a:r>
                <a:rPr sz="3001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sz="3001" i="1" dirty="0">
                  <a:latin typeface="Arial" panose="020B0604020202020204" pitchFamily="34" charset="0"/>
                  <a:cs typeface="Arial" panose="020B0604020202020204" pitchFamily="34" charset="0"/>
                </a:rPr>
                <a:t>imperative programming</a:t>
              </a:r>
              <a:r>
                <a:rPr sz="300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716" name="*"/>
            <p:cNvSpPr txBox="1"/>
            <p:nvPr/>
          </p:nvSpPr>
          <p:spPr>
            <a:xfrm>
              <a:off x="0" y="283405"/>
              <a:ext cx="251670" cy="4720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799" tIns="50799" rIns="50799" bIns="50799" numCol="1" anchor="ctr">
              <a:spAutoFit/>
            </a:bodyPr>
            <a:lstStyle>
              <a:lvl1pPr algn="l">
                <a:lnSpc>
                  <a:spcPct val="80000"/>
                </a:lnSpc>
                <a:defRPr sz="3000">
                  <a:solidFill>
                    <a:srgbClr val="941100"/>
                  </a:solidFill>
                </a:defRPr>
              </a:lvl1pPr>
            </a:lstStyle>
            <a:p>
              <a:r>
                <a:rPr sz="3001"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</a:p>
          </p:txBody>
        </p:sp>
      </p:grpSp>
      <p:grpSp>
        <p:nvGrpSpPr>
          <p:cNvPr id="57" name="Group">
            <a:extLst>
              <a:ext uri="{FF2B5EF4-FFF2-40B4-BE49-F238E27FC236}">
                <a16:creationId xmlns:a16="http://schemas.microsoft.com/office/drawing/2014/main" id="{BD3D92EA-98F4-9B4E-AE41-9928A6B5F39D}"/>
              </a:ext>
            </a:extLst>
          </p:cNvPr>
          <p:cNvGrpSpPr/>
          <p:nvPr/>
        </p:nvGrpSpPr>
        <p:grpSpPr>
          <a:xfrm>
            <a:off x="0" y="-139652"/>
            <a:ext cx="4584742" cy="13950474"/>
            <a:chOff x="0" y="0"/>
            <a:chExt cx="4584740" cy="13950472"/>
          </a:xfrm>
        </p:grpSpPr>
        <p:sp>
          <p:nvSpPr>
            <p:cNvPr id="58" name="Rectangle">
              <a:extLst>
                <a:ext uri="{FF2B5EF4-FFF2-40B4-BE49-F238E27FC236}">
                  <a16:creationId xmlns:a16="http://schemas.microsoft.com/office/drawing/2014/main" id="{E783F588-5C5E-5045-B235-06ADB37468D6}"/>
                </a:ext>
              </a:extLst>
            </p:cNvPr>
            <p:cNvSpPr/>
            <p:nvPr/>
          </p:nvSpPr>
          <p:spPr>
            <a:xfrm>
              <a:off x="0" y="0"/>
              <a:ext cx="4584740" cy="13913644"/>
            </a:xfrm>
            <a:prstGeom prst="rect">
              <a:avLst/>
            </a:prstGeom>
            <a:solidFill>
              <a:srgbClr val="334F7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59" name="Rectangle">
              <a:extLst>
                <a:ext uri="{FF2B5EF4-FFF2-40B4-BE49-F238E27FC236}">
                  <a16:creationId xmlns:a16="http://schemas.microsoft.com/office/drawing/2014/main" id="{644143BF-6B54-4240-B519-6673319F1139}"/>
                </a:ext>
              </a:extLst>
            </p:cNvPr>
            <p:cNvSpPr/>
            <p:nvPr/>
          </p:nvSpPr>
          <p:spPr>
            <a:xfrm>
              <a:off x="0" y="13507606"/>
              <a:ext cx="4584740" cy="442866"/>
            </a:xfrm>
            <a:prstGeom prst="rect">
              <a:avLst/>
            </a:prstGeom>
            <a:solidFill>
              <a:srgbClr val="FFD96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 dirty="0"/>
            </a:p>
          </p:txBody>
        </p:sp>
      </p:grpSp>
      <p:sp>
        <p:nvSpPr>
          <p:cNvPr id="60" name="TensorFlow:…">
            <a:extLst>
              <a:ext uri="{FF2B5EF4-FFF2-40B4-BE49-F238E27FC236}">
                <a16:creationId xmlns:a16="http://schemas.microsoft.com/office/drawing/2014/main" id="{BC91FD8B-37E3-5244-B29C-ACEEECA23DDA}"/>
              </a:ext>
            </a:extLst>
          </p:cNvPr>
          <p:cNvSpPr txBox="1"/>
          <p:nvPr/>
        </p:nvSpPr>
        <p:spPr>
          <a:xfrm>
            <a:off x="472347" y="2373497"/>
            <a:ext cx="3632403" cy="1949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>
              <a:lnSpc>
                <a:spcPct val="80000"/>
              </a:lnSpc>
              <a:defRPr sz="5000"/>
            </a:pPr>
            <a:r>
              <a:rPr sz="5001" dirty="0">
                <a:latin typeface="Arial" panose="020B0604020202020204" pitchFamily="34" charset="0"/>
                <a:cs typeface="Arial" panose="020B0604020202020204" pitchFamily="34" charset="0"/>
              </a:rPr>
              <a:t>TensorFlow:</a:t>
            </a:r>
          </a:p>
          <a:p>
            <a:pPr>
              <a:lnSpc>
                <a:spcPct val="80000"/>
              </a:lnSpc>
              <a:defRPr sz="5000"/>
            </a:pPr>
            <a:r>
              <a:rPr lang="en-US" dirty="0"/>
              <a:t>Data Flow </a:t>
            </a:r>
          </a:p>
          <a:p>
            <a:pPr>
              <a:lnSpc>
                <a:spcPct val="80000"/>
              </a:lnSpc>
              <a:defRPr sz="5000"/>
            </a:pPr>
            <a:r>
              <a:rPr lang="en-US" dirty="0"/>
              <a:t>Graphs</a:t>
            </a:r>
            <a:endParaRPr sz="500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Image" descr="Image">
            <a:extLst>
              <a:ext uri="{FF2B5EF4-FFF2-40B4-BE49-F238E27FC236}">
                <a16:creationId xmlns:a16="http://schemas.microsoft.com/office/drawing/2014/main" id="{1A253E6C-C98E-3244-8769-EDCC29B8E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b="24150"/>
          <a:stretch>
            <a:fillRect/>
          </a:stretch>
        </p:blipFill>
        <p:spPr>
          <a:xfrm>
            <a:off x="398033" y="4380832"/>
            <a:ext cx="3781123" cy="233677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FE5E326-6C5F-3A48-9A16-801AB2869063}"/>
              </a:ext>
            </a:extLst>
          </p:cNvPr>
          <p:cNvCxnSpPr>
            <a:cxnSpLocks/>
          </p:cNvCxnSpPr>
          <p:nvPr/>
        </p:nvCxnSpPr>
        <p:spPr>
          <a:xfrm>
            <a:off x="5644620" y="4270496"/>
            <a:ext cx="14685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EDAC011-1C21-7348-BF24-7A2B966CD21C}"/>
              </a:ext>
            </a:extLst>
          </p:cNvPr>
          <p:cNvCxnSpPr>
            <a:cxnSpLocks/>
          </p:cNvCxnSpPr>
          <p:nvPr/>
        </p:nvCxnSpPr>
        <p:spPr>
          <a:xfrm>
            <a:off x="5644620" y="5026146"/>
            <a:ext cx="14685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6A40AC9-8EED-E348-A11F-3FDD199468A6}"/>
              </a:ext>
            </a:extLst>
          </p:cNvPr>
          <p:cNvCxnSpPr>
            <a:cxnSpLocks/>
          </p:cNvCxnSpPr>
          <p:nvPr/>
        </p:nvCxnSpPr>
        <p:spPr>
          <a:xfrm>
            <a:off x="5659161" y="5757040"/>
            <a:ext cx="14685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41D2F28-410A-3C4E-83FC-D4493E1B8F3E}"/>
              </a:ext>
            </a:extLst>
          </p:cNvPr>
          <p:cNvCxnSpPr>
            <a:cxnSpLocks/>
          </p:cNvCxnSpPr>
          <p:nvPr/>
        </p:nvCxnSpPr>
        <p:spPr>
          <a:xfrm>
            <a:off x="5647795" y="6512690"/>
            <a:ext cx="14685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FBF9E2A-F101-5F40-8BA4-B92336FFD44B}"/>
              </a:ext>
            </a:extLst>
          </p:cNvPr>
          <p:cNvCxnSpPr>
            <a:cxnSpLocks/>
          </p:cNvCxnSpPr>
          <p:nvPr/>
        </p:nvCxnSpPr>
        <p:spPr>
          <a:xfrm>
            <a:off x="5644620" y="7230240"/>
            <a:ext cx="14685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519B607-9974-964F-9320-4BEE8D58EC3B}"/>
              </a:ext>
            </a:extLst>
          </p:cNvPr>
          <p:cNvCxnSpPr>
            <a:cxnSpLocks/>
          </p:cNvCxnSpPr>
          <p:nvPr/>
        </p:nvCxnSpPr>
        <p:spPr>
          <a:xfrm>
            <a:off x="5644620" y="7954140"/>
            <a:ext cx="14685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4DD42FB-0A06-F340-B915-5707E71F0650}"/>
              </a:ext>
            </a:extLst>
          </p:cNvPr>
          <p:cNvCxnSpPr>
            <a:cxnSpLocks/>
          </p:cNvCxnSpPr>
          <p:nvPr/>
        </p:nvCxnSpPr>
        <p:spPr>
          <a:xfrm>
            <a:off x="5644620" y="10148285"/>
            <a:ext cx="14685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72F63EB-4D41-844E-A26D-6055BDA41855}"/>
              </a:ext>
            </a:extLst>
          </p:cNvPr>
          <p:cNvCxnSpPr>
            <a:cxnSpLocks/>
          </p:cNvCxnSpPr>
          <p:nvPr/>
        </p:nvCxnSpPr>
        <p:spPr>
          <a:xfrm>
            <a:off x="5644620" y="9413179"/>
            <a:ext cx="14685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A46028B-6CED-7642-BD11-15F77C1D0605}"/>
              </a:ext>
            </a:extLst>
          </p:cNvPr>
          <p:cNvCxnSpPr>
            <a:cxnSpLocks/>
          </p:cNvCxnSpPr>
          <p:nvPr/>
        </p:nvCxnSpPr>
        <p:spPr>
          <a:xfrm flipH="1">
            <a:off x="7198418" y="10747880"/>
            <a:ext cx="74" cy="14215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3C2BDF8-183D-5440-B7DE-F13FA7686D89}"/>
              </a:ext>
            </a:extLst>
          </p:cNvPr>
          <p:cNvCxnSpPr>
            <a:cxnSpLocks/>
          </p:cNvCxnSpPr>
          <p:nvPr/>
        </p:nvCxnSpPr>
        <p:spPr>
          <a:xfrm flipH="1">
            <a:off x="8826078" y="10758821"/>
            <a:ext cx="74" cy="14215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CFDA134-CF17-8444-B434-F0AAA6207D63}"/>
              </a:ext>
            </a:extLst>
          </p:cNvPr>
          <p:cNvCxnSpPr>
            <a:cxnSpLocks/>
          </p:cNvCxnSpPr>
          <p:nvPr/>
        </p:nvCxnSpPr>
        <p:spPr>
          <a:xfrm flipH="1">
            <a:off x="10309264" y="10754393"/>
            <a:ext cx="74" cy="14215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A51B6C4-9084-4349-971E-C32480908007}"/>
              </a:ext>
            </a:extLst>
          </p:cNvPr>
          <p:cNvCxnSpPr>
            <a:cxnSpLocks/>
          </p:cNvCxnSpPr>
          <p:nvPr/>
        </p:nvCxnSpPr>
        <p:spPr>
          <a:xfrm flipH="1">
            <a:off x="11896920" y="10763981"/>
            <a:ext cx="74" cy="14215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E05C3CD-7440-CC47-9BCC-FC4209221494}"/>
              </a:ext>
            </a:extLst>
          </p:cNvPr>
          <p:cNvCxnSpPr>
            <a:cxnSpLocks/>
          </p:cNvCxnSpPr>
          <p:nvPr/>
        </p:nvCxnSpPr>
        <p:spPr>
          <a:xfrm flipH="1">
            <a:off x="13420036" y="10747880"/>
            <a:ext cx="74" cy="14215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75" name="Line"/>
          <p:cNvSpPr/>
          <p:nvPr/>
        </p:nvSpPr>
        <p:spPr>
          <a:xfrm>
            <a:off x="5659161" y="3546480"/>
            <a:ext cx="9308750" cy="7345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2" y="3"/>
                </a:moveTo>
                <a:lnTo>
                  <a:pt x="0" y="0"/>
                </a:lnTo>
                <a:lnTo>
                  <a:pt x="0" y="21600"/>
                </a:lnTo>
                <a:lnTo>
                  <a:pt x="21598" y="21600"/>
                </a:lnTo>
                <a:lnTo>
                  <a:pt x="21600" y="21136"/>
                </a:lnTo>
              </a:path>
            </a:pathLst>
          </a:custGeom>
          <a:noFill/>
          <a:ln w="25400" cap="flat">
            <a:solidFill>
              <a:srgbClr val="262626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Triangle"/>
          <p:cNvSpPr/>
          <p:nvPr/>
        </p:nvSpPr>
        <p:spPr>
          <a:xfrm rot="5387670">
            <a:off x="4342181" y="1599211"/>
            <a:ext cx="1060906" cy="670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334F7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726" name="tf.graph"/>
          <p:cNvSpPr>
            <a:spLocks noGrp="1"/>
          </p:cNvSpPr>
          <p:nvPr>
            <p:ph type="body" sz="quarter" idx="4294967295"/>
          </p:nvPr>
        </p:nvSpPr>
        <p:spPr>
          <a:xfrm>
            <a:off x="5531654" y="1649302"/>
            <a:ext cx="17635813" cy="162902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4500">
                <a:solidFill>
                  <a:srgbClr val="26262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tf.graph</a:t>
            </a:r>
          </a:p>
        </p:txBody>
      </p:sp>
      <p:sp>
        <p:nvSpPr>
          <p:cNvPr id="727" name="holds the operations of the computation graph"/>
          <p:cNvSpPr txBox="1"/>
          <p:nvPr/>
        </p:nvSpPr>
        <p:spPr>
          <a:xfrm>
            <a:off x="5286675" y="6858000"/>
            <a:ext cx="14035892" cy="2873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>
            <a:lvl1pPr algn="l">
              <a:defRPr sz="4500">
                <a:solidFill>
                  <a:srgbClr val="262626"/>
                </a:solidFill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sz="4501" dirty="0">
                <a:latin typeface="Arial" panose="020B0604020202020204" pitchFamily="34" charset="0"/>
                <a:cs typeface="Arial" panose="020B0604020202020204" pitchFamily="34" charset="0"/>
              </a:rPr>
              <a:t>holds the operations of the computation graph</a:t>
            </a:r>
            <a:endParaRPr lang="en-US" sz="450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50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1" dirty="0">
                <a:latin typeface="Arial" panose="020B0604020202020204" pitchFamily="34" charset="0"/>
                <a:cs typeface="Arial" panose="020B0604020202020204" pitchFamily="34" charset="0"/>
              </a:rPr>
              <a:t>default graph created silently after </a:t>
            </a:r>
            <a:r>
              <a:rPr lang="en-US" sz="4501" dirty="0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import tensorflow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sz="450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8" name="default graph created silently after import tensorflow"/>
          <p:cNvSpPr txBox="1"/>
          <p:nvPr/>
        </p:nvSpPr>
        <p:spPr>
          <a:xfrm>
            <a:off x="5286674" y="8181508"/>
            <a:ext cx="102655" cy="795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algn="l">
              <a:defRPr sz="4500">
                <a:solidFill>
                  <a:srgbClr val="262626"/>
                </a:solidFill>
              </a:defRPr>
            </a:pPr>
            <a:endParaRPr sz="4501" dirty="0">
              <a:latin typeface="Arial" panose="020B0604020202020204" pitchFamily="34" charset="0"/>
              <a:ea typeface="Courier New"/>
              <a:cs typeface="Arial" panose="020B0604020202020204" pitchFamily="34" charset="0"/>
              <a:sym typeface="Courier New"/>
            </a:endParaRPr>
          </a:p>
        </p:txBody>
      </p:sp>
      <p:grpSp>
        <p:nvGrpSpPr>
          <p:cNvPr id="738" name="Group"/>
          <p:cNvGrpSpPr/>
          <p:nvPr/>
        </p:nvGrpSpPr>
        <p:grpSpPr>
          <a:xfrm>
            <a:off x="7363581" y="2993952"/>
            <a:ext cx="7682759" cy="3211258"/>
            <a:chOff x="0" y="0"/>
            <a:chExt cx="7682757" cy="3211256"/>
          </a:xfrm>
        </p:grpSpPr>
        <p:grpSp>
          <p:nvGrpSpPr>
            <p:cNvPr id="734" name="Group"/>
            <p:cNvGrpSpPr/>
            <p:nvPr/>
          </p:nvGrpSpPr>
          <p:grpSpPr>
            <a:xfrm>
              <a:off x="2146682" y="0"/>
              <a:ext cx="5536075" cy="3211256"/>
              <a:chOff x="0" y="0"/>
              <a:chExt cx="5536073" cy="3211255"/>
            </a:xfrm>
          </p:grpSpPr>
          <p:sp>
            <p:nvSpPr>
              <p:cNvPr id="729" name="Line"/>
              <p:cNvSpPr/>
              <p:nvPr/>
            </p:nvSpPr>
            <p:spPr>
              <a:xfrm flipH="1" flipV="1">
                <a:off x="1193062" y="806025"/>
                <a:ext cx="1166580" cy="733931"/>
              </a:xfrm>
              <a:prstGeom prst="line">
                <a:avLst/>
              </a:prstGeom>
              <a:noFill/>
              <a:ln w="76200" cap="flat">
                <a:solidFill>
                  <a:srgbClr val="323333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730" name="Line"/>
              <p:cNvSpPr/>
              <p:nvPr/>
            </p:nvSpPr>
            <p:spPr>
              <a:xfrm flipH="1">
                <a:off x="1193061" y="1841643"/>
                <a:ext cx="1161799" cy="628083"/>
              </a:xfrm>
              <a:prstGeom prst="line">
                <a:avLst/>
              </a:prstGeom>
              <a:noFill/>
              <a:ln w="76200" cap="flat">
                <a:solidFill>
                  <a:srgbClr val="323333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731" name="Oval"/>
              <p:cNvSpPr/>
              <p:nvPr/>
            </p:nvSpPr>
            <p:spPr>
              <a:xfrm>
                <a:off x="2355508" y="1054731"/>
                <a:ext cx="3180566" cy="1399159"/>
              </a:xfrm>
              <a:prstGeom prst="ellipse">
                <a:avLst/>
              </a:prstGeom>
              <a:solidFill>
                <a:srgbClr val="FFFFFF"/>
              </a:solidFill>
              <a:ln w="76200" cap="flat">
                <a:solidFill>
                  <a:srgbClr val="334F78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732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solidFill>
                <a:srgbClr val="FFFFFF"/>
              </a:solidFill>
              <a:ln w="76200" cap="flat">
                <a:solidFill>
                  <a:srgbClr val="334F78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733" name="Circle"/>
              <p:cNvSpPr/>
              <p:nvPr/>
            </p:nvSpPr>
            <p:spPr>
              <a:xfrm>
                <a:off x="0" y="1941255"/>
                <a:ext cx="1270000" cy="1270001"/>
              </a:xfrm>
              <a:prstGeom prst="ellipse">
                <a:avLst/>
              </a:prstGeom>
              <a:solidFill>
                <a:srgbClr val="FFFFFF"/>
              </a:solidFill>
              <a:ln w="76200" cap="flat">
                <a:solidFill>
                  <a:srgbClr val="334F78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</p:grpSp>
        <p:sp>
          <p:nvSpPr>
            <p:cNvPr id="735" name="Add"/>
            <p:cNvSpPr txBox="1"/>
            <p:nvPr/>
          </p:nvSpPr>
          <p:spPr>
            <a:xfrm>
              <a:off x="5489992" y="192817"/>
              <a:ext cx="1128512" cy="6567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799" tIns="50799" rIns="50799" bIns="50799" numCol="1" anchor="ctr">
              <a:spAutoFit/>
            </a:bodyPr>
            <a:lstStyle>
              <a:lvl1pPr algn="l">
                <a:lnSpc>
                  <a:spcPct val="80000"/>
                </a:lnSpc>
                <a:defRPr sz="4500">
                  <a:solidFill>
                    <a:srgbClr val="262626"/>
                  </a:solidFill>
                </a:defRPr>
              </a:lvl1pPr>
            </a:lstStyle>
            <a:p>
              <a:r>
                <a:rPr sz="4501">
                  <a:latin typeface="Arial" panose="020B0604020202020204" pitchFamily="34" charset="0"/>
                  <a:cs typeface="Arial" panose="020B0604020202020204" pitchFamily="34" charset="0"/>
                </a:rPr>
                <a:t>Add</a:t>
              </a:r>
            </a:p>
          </p:txBody>
        </p:sp>
        <p:sp>
          <p:nvSpPr>
            <p:cNvPr id="736" name="const3"/>
            <p:cNvSpPr txBox="1"/>
            <p:nvPr/>
          </p:nvSpPr>
          <p:spPr>
            <a:xfrm>
              <a:off x="0" y="192817"/>
              <a:ext cx="1801773" cy="6567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799" tIns="50799" rIns="50799" bIns="50799" numCol="1" anchor="ctr">
              <a:spAutoFit/>
            </a:bodyPr>
            <a:lstStyle>
              <a:lvl1pPr algn="l">
                <a:lnSpc>
                  <a:spcPct val="80000"/>
                </a:lnSpc>
                <a:defRPr sz="4500">
                  <a:solidFill>
                    <a:srgbClr val="262626"/>
                  </a:solidFill>
                </a:defRPr>
              </a:lvl1pPr>
            </a:lstStyle>
            <a:p>
              <a:r>
                <a:rPr sz="4501" dirty="0">
                  <a:latin typeface="Arial" panose="020B0604020202020204" pitchFamily="34" charset="0"/>
                  <a:cs typeface="Arial" panose="020B0604020202020204" pitchFamily="34" charset="0"/>
                </a:rPr>
                <a:t>const</a:t>
              </a:r>
              <a:r>
                <a:rPr lang="en-US" sz="450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sz="450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7" name="const4"/>
            <p:cNvSpPr txBox="1"/>
            <p:nvPr/>
          </p:nvSpPr>
          <p:spPr>
            <a:xfrm>
              <a:off x="0" y="2264161"/>
              <a:ext cx="1801773" cy="6567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799" tIns="50799" rIns="50799" bIns="50799" numCol="1" anchor="ctr">
              <a:spAutoFit/>
            </a:bodyPr>
            <a:lstStyle>
              <a:lvl1pPr algn="l">
                <a:lnSpc>
                  <a:spcPct val="80000"/>
                </a:lnSpc>
                <a:defRPr sz="4500">
                  <a:solidFill>
                    <a:srgbClr val="262626"/>
                  </a:solidFill>
                </a:defRPr>
              </a:lvl1pPr>
            </a:lstStyle>
            <a:p>
              <a:r>
                <a:rPr sz="4501" dirty="0">
                  <a:latin typeface="Arial" panose="020B0604020202020204" pitchFamily="34" charset="0"/>
                  <a:cs typeface="Arial" panose="020B0604020202020204" pitchFamily="34" charset="0"/>
                </a:rPr>
                <a:t>const</a:t>
              </a:r>
              <a:r>
                <a:rPr lang="en-US" sz="450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sz="450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">
            <a:extLst>
              <a:ext uri="{FF2B5EF4-FFF2-40B4-BE49-F238E27FC236}">
                <a16:creationId xmlns:a16="http://schemas.microsoft.com/office/drawing/2014/main" id="{E38CDDB3-25C1-BB43-A7F5-54ABAFC1242D}"/>
              </a:ext>
            </a:extLst>
          </p:cNvPr>
          <p:cNvGrpSpPr/>
          <p:nvPr/>
        </p:nvGrpSpPr>
        <p:grpSpPr>
          <a:xfrm>
            <a:off x="0" y="-139652"/>
            <a:ext cx="4584742" cy="13950474"/>
            <a:chOff x="0" y="0"/>
            <a:chExt cx="4584740" cy="13950472"/>
          </a:xfrm>
        </p:grpSpPr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93E717CF-B1E7-CE44-B23B-3EC80DFC656A}"/>
                </a:ext>
              </a:extLst>
            </p:cNvPr>
            <p:cNvSpPr/>
            <p:nvPr/>
          </p:nvSpPr>
          <p:spPr>
            <a:xfrm>
              <a:off x="0" y="0"/>
              <a:ext cx="4584740" cy="13913644"/>
            </a:xfrm>
            <a:prstGeom prst="rect">
              <a:avLst/>
            </a:prstGeom>
            <a:solidFill>
              <a:srgbClr val="334F7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23" name="Rectangle">
              <a:extLst>
                <a:ext uri="{FF2B5EF4-FFF2-40B4-BE49-F238E27FC236}">
                  <a16:creationId xmlns:a16="http://schemas.microsoft.com/office/drawing/2014/main" id="{C640CD74-8060-C446-A847-29677CB69ECF}"/>
                </a:ext>
              </a:extLst>
            </p:cNvPr>
            <p:cNvSpPr/>
            <p:nvPr/>
          </p:nvSpPr>
          <p:spPr>
            <a:xfrm>
              <a:off x="0" y="13507606"/>
              <a:ext cx="4584740" cy="442866"/>
            </a:xfrm>
            <a:prstGeom prst="rect">
              <a:avLst/>
            </a:prstGeom>
            <a:solidFill>
              <a:srgbClr val="FFD96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 dirty="0"/>
            </a:p>
          </p:txBody>
        </p:sp>
      </p:grpSp>
      <p:sp>
        <p:nvSpPr>
          <p:cNvPr id="24" name="TensorFlow:…">
            <a:extLst>
              <a:ext uri="{FF2B5EF4-FFF2-40B4-BE49-F238E27FC236}">
                <a16:creationId xmlns:a16="http://schemas.microsoft.com/office/drawing/2014/main" id="{D9AF3DA2-AC56-2048-BFCE-3F4EABA2FA57}"/>
              </a:ext>
            </a:extLst>
          </p:cNvPr>
          <p:cNvSpPr txBox="1"/>
          <p:nvPr/>
        </p:nvSpPr>
        <p:spPr>
          <a:xfrm>
            <a:off x="472347" y="2373497"/>
            <a:ext cx="3632403" cy="1949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>
              <a:lnSpc>
                <a:spcPct val="80000"/>
              </a:lnSpc>
              <a:defRPr sz="5000"/>
            </a:pPr>
            <a:r>
              <a:rPr lang="en-US" sz="5001" dirty="0">
                <a:latin typeface="Arial" panose="020B0604020202020204" pitchFamily="34" charset="0"/>
                <a:cs typeface="Arial" panose="020B0604020202020204" pitchFamily="34" charset="0"/>
              </a:rPr>
              <a:t>TensorFlow:</a:t>
            </a:r>
          </a:p>
          <a:p>
            <a:pPr>
              <a:lnSpc>
                <a:spcPct val="80000"/>
              </a:lnSpc>
              <a:defRPr sz="5000"/>
            </a:pPr>
            <a:r>
              <a:rPr lang="en-US" dirty="0"/>
              <a:t>Data Flow </a:t>
            </a:r>
          </a:p>
          <a:p>
            <a:pPr>
              <a:lnSpc>
                <a:spcPct val="80000"/>
              </a:lnSpc>
              <a:defRPr sz="5000"/>
            </a:pPr>
            <a:r>
              <a:rPr lang="en-US" dirty="0"/>
              <a:t>Graphs</a:t>
            </a:r>
            <a:endParaRPr lang="en-US" sz="500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Image" descr="Image">
            <a:extLst>
              <a:ext uri="{FF2B5EF4-FFF2-40B4-BE49-F238E27FC236}">
                <a16:creationId xmlns:a16="http://schemas.microsoft.com/office/drawing/2014/main" id="{BFE931E5-9078-C048-BC41-553CE03C6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b="24150"/>
          <a:stretch>
            <a:fillRect/>
          </a:stretch>
        </p:blipFill>
        <p:spPr>
          <a:xfrm>
            <a:off x="398033" y="4380832"/>
            <a:ext cx="3781123" cy="2336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Triangle"/>
          <p:cNvSpPr/>
          <p:nvPr/>
        </p:nvSpPr>
        <p:spPr>
          <a:xfrm rot="5387670">
            <a:off x="4342181" y="1599211"/>
            <a:ext cx="1060906" cy="670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334F7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744" name="\"/>
          <p:cNvSpPr>
            <a:spLocks noGrp="1"/>
          </p:cNvSpPr>
          <p:nvPr>
            <p:ph type="title"/>
          </p:nvPr>
        </p:nvSpPr>
        <p:spPr>
          <a:xfrm>
            <a:off x="372397" y="-3872854"/>
            <a:ext cx="22504401" cy="2336801"/>
          </a:xfrm>
          <a:prstGeom prst="rect">
            <a:avLst/>
          </a:prstGeom>
        </p:spPr>
        <p:txBody>
          <a:bodyPr/>
          <a:lstStyle/>
          <a:p>
            <a:r>
              <a:t>\</a:t>
            </a:r>
          </a:p>
        </p:txBody>
      </p:sp>
      <p:sp>
        <p:nvSpPr>
          <p:cNvPr id="745" name="TensorFlow: 2 Steps"/>
          <p:cNvSpPr>
            <a:spLocks noGrp="1"/>
          </p:cNvSpPr>
          <p:nvPr>
            <p:ph type="body" sz="quarter" idx="4294967295"/>
          </p:nvPr>
        </p:nvSpPr>
        <p:spPr>
          <a:xfrm>
            <a:off x="5507591" y="1457454"/>
            <a:ext cx="17635813" cy="162902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TensorFlow: 2 Steps</a:t>
            </a:r>
          </a:p>
        </p:txBody>
      </p:sp>
      <p:sp>
        <p:nvSpPr>
          <p:cNvPr id="746" name="Define computation statically as a graph:"/>
          <p:cNvSpPr txBox="1"/>
          <p:nvPr/>
        </p:nvSpPr>
        <p:spPr>
          <a:xfrm>
            <a:off x="5680485" y="6433350"/>
            <a:ext cx="11182546" cy="795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>
            <a:lvl1pPr algn="l">
              <a:defRPr sz="4500">
                <a:solidFill>
                  <a:srgbClr val="262626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sz="4501" dirty="0">
                <a:latin typeface="Arial" panose="020B0604020202020204" pitchFamily="34" charset="0"/>
                <a:cs typeface="Arial" panose="020B0604020202020204" pitchFamily="34" charset="0"/>
              </a:rPr>
              <a:t>Define computation statically as a graph:</a:t>
            </a:r>
          </a:p>
        </p:txBody>
      </p:sp>
      <p:sp>
        <p:nvSpPr>
          <p:cNvPr id="749" name="a = tf.constant(3.0, dtype=tf.float32)…"/>
          <p:cNvSpPr txBox="1"/>
          <p:nvPr/>
        </p:nvSpPr>
        <p:spPr>
          <a:xfrm>
            <a:off x="5671131" y="7220646"/>
            <a:ext cx="11798100" cy="1949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algn="l">
              <a:defRPr sz="4000">
                <a:solidFill>
                  <a:srgbClr val="262626"/>
                </a:solidFill>
              </a:defRPr>
            </a:pPr>
            <a:r>
              <a:rPr sz="4001" dirty="0">
                <a:latin typeface="Courier New"/>
                <a:ea typeface="Courier New"/>
                <a:cs typeface="Courier New"/>
                <a:sym typeface="Courier New"/>
              </a:rPr>
              <a:t>a = </a:t>
            </a:r>
            <a:r>
              <a:rPr sz="4001" dirty="0" err="1">
                <a:latin typeface="Courier New"/>
                <a:ea typeface="Courier New"/>
                <a:cs typeface="Courier New"/>
                <a:sym typeface="Courier New"/>
              </a:rPr>
              <a:t>tf.constant</a:t>
            </a:r>
            <a:r>
              <a:rPr sz="4001" dirty="0">
                <a:latin typeface="Courier New"/>
                <a:ea typeface="Courier New"/>
                <a:cs typeface="Courier New"/>
                <a:sym typeface="Courier New"/>
              </a:rPr>
              <a:t>(3.0, </a:t>
            </a:r>
            <a:r>
              <a:rPr sz="4001" dirty="0" err="1">
                <a:latin typeface="Courier New"/>
                <a:ea typeface="Courier New"/>
                <a:cs typeface="Courier New"/>
                <a:sym typeface="Courier New"/>
              </a:rPr>
              <a:t>dtype</a:t>
            </a:r>
            <a:r>
              <a:rPr sz="4001" dirty="0">
                <a:latin typeface="Courier New"/>
                <a:ea typeface="Courier New"/>
                <a:cs typeface="Courier New"/>
                <a:sym typeface="Courier New"/>
              </a:rPr>
              <a:t>=tf.float32)</a:t>
            </a:r>
          </a:p>
          <a:p>
            <a:pPr algn="l">
              <a:defRPr sz="4000">
                <a:solidFill>
                  <a:srgbClr val="26262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4001" dirty="0"/>
              <a:t>b = </a:t>
            </a:r>
            <a:r>
              <a:rPr sz="4001" dirty="0" err="1"/>
              <a:t>tf.constant</a:t>
            </a:r>
            <a:r>
              <a:rPr sz="4001" dirty="0"/>
              <a:t>(4.0, </a:t>
            </a:r>
            <a:r>
              <a:rPr sz="4001" dirty="0" err="1"/>
              <a:t>dtype</a:t>
            </a:r>
            <a:r>
              <a:rPr sz="4001" dirty="0"/>
              <a:t>=tf.float32)</a:t>
            </a:r>
          </a:p>
          <a:p>
            <a:pPr algn="l">
              <a:defRPr sz="4000">
                <a:solidFill>
                  <a:srgbClr val="26262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4001" dirty="0" err="1"/>
              <a:t>sum_a_b</a:t>
            </a:r>
            <a:r>
              <a:rPr sz="4001" dirty="0"/>
              <a:t> = </a:t>
            </a:r>
            <a:r>
              <a:rPr sz="4001" dirty="0" err="1"/>
              <a:t>tf.add</a:t>
            </a:r>
            <a:r>
              <a:rPr sz="4001" dirty="0"/>
              <a:t>(a, b)</a:t>
            </a:r>
          </a:p>
        </p:txBody>
      </p:sp>
      <p:sp>
        <p:nvSpPr>
          <p:cNvPr id="750" name="Execute the graph with a tf.session to get outputs:"/>
          <p:cNvSpPr txBox="1"/>
          <p:nvPr/>
        </p:nvSpPr>
        <p:spPr>
          <a:xfrm>
            <a:off x="5685165" y="10206669"/>
            <a:ext cx="13811471" cy="795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  <a:defRPr sz="4500">
                <a:solidFill>
                  <a:srgbClr val="262626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rPr sz="4501">
                <a:latin typeface="Arial" panose="020B0604020202020204" pitchFamily="34" charset="0"/>
                <a:cs typeface="Arial" panose="020B0604020202020204" pitchFamily="34" charset="0"/>
              </a:rPr>
              <a:t>Execute the graph with a </a:t>
            </a:r>
            <a:r>
              <a:rPr sz="4501" b="1"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tf.session</a:t>
            </a:r>
            <a:r>
              <a:rPr sz="4501">
                <a:latin typeface="Arial" panose="020B0604020202020204" pitchFamily="34" charset="0"/>
                <a:cs typeface="Arial" panose="020B0604020202020204" pitchFamily="34" charset="0"/>
              </a:rPr>
              <a:t> to get outputs:</a:t>
            </a:r>
          </a:p>
        </p:txBody>
      </p:sp>
      <p:sp>
        <p:nvSpPr>
          <p:cNvPr id="751" name="sess = tf.Session()…"/>
          <p:cNvSpPr txBox="1"/>
          <p:nvPr/>
        </p:nvSpPr>
        <p:spPr>
          <a:xfrm>
            <a:off x="5675808" y="10993965"/>
            <a:ext cx="17467596" cy="1949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799" tIns="50799" rIns="50799" bIns="50799" anchor="ctr">
            <a:spAutoFit/>
          </a:bodyPr>
          <a:lstStyle/>
          <a:p>
            <a:pPr algn="l">
              <a:defRPr sz="4000">
                <a:solidFill>
                  <a:srgbClr val="262626"/>
                </a:solidFill>
              </a:defRPr>
            </a:pPr>
            <a:r>
              <a:rPr sz="4001" dirty="0" err="1">
                <a:latin typeface="Courier New"/>
                <a:ea typeface="Courier New"/>
                <a:cs typeface="Courier New"/>
                <a:sym typeface="Courier New"/>
              </a:rPr>
              <a:t>sess</a:t>
            </a:r>
            <a:r>
              <a:rPr sz="4001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sz="4001" dirty="0" err="1">
                <a:latin typeface="Courier New"/>
                <a:ea typeface="Courier New"/>
                <a:cs typeface="Courier New"/>
                <a:sym typeface="Courier New"/>
              </a:rPr>
              <a:t>tf.Session</a:t>
            </a:r>
            <a:r>
              <a:rPr sz="4001"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algn="l">
              <a:defRPr sz="4000">
                <a:solidFill>
                  <a:srgbClr val="26262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4001" dirty="0"/>
              <a:t>p</a:t>
            </a:r>
            <a:r>
              <a:rPr sz="4001" dirty="0"/>
              <a:t>rint</a:t>
            </a:r>
            <a:r>
              <a:rPr lang="en-US" sz="4001" dirty="0"/>
              <a:t>(</a:t>
            </a:r>
            <a:r>
              <a:rPr sz="4001" dirty="0" err="1"/>
              <a:t>sess.run</a:t>
            </a:r>
            <a:r>
              <a:rPr sz="4001" dirty="0"/>
              <a:t>(</a:t>
            </a:r>
            <a:r>
              <a:rPr sz="4001" dirty="0" err="1"/>
              <a:t>sum_a_b</a:t>
            </a:r>
            <a:r>
              <a:rPr lang="en-US" sz="4001" dirty="0"/>
              <a:t>))</a:t>
            </a:r>
            <a:r>
              <a:rPr sz="4001" dirty="0"/>
              <a:t># Prints “7.0” to screen </a:t>
            </a:r>
            <a:endParaRPr lang="en-US" sz="4001" dirty="0"/>
          </a:p>
          <a:p>
            <a:pPr algn="l">
              <a:defRPr sz="4000">
                <a:solidFill>
                  <a:srgbClr val="26262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4001" dirty="0" err="1"/>
              <a:t>sess.close</a:t>
            </a:r>
            <a:r>
              <a:rPr sz="4001" dirty="0"/>
              <a:t>()</a:t>
            </a:r>
          </a:p>
        </p:txBody>
      </p:sp>
      <p:grpSp>
        <p:nvGrpSpPr>
          <p:cNvPr id="24" name="Group">
            <a:extLst>
              <a:ext uri="{FF2B5EF4-FFF2-40B4-BE49-F238E27FC236}">
                <a16:creationId xmlns:a16="http://schemas.microsoft.com/office/drawing/2014/main" id="{5161ED56-4190-3D49-81A6-6863FE651A99}"/>
              </a:ext>
            </a:extLst>
          </p:cNvPr>
          <p:cNvGrpSpPr/>
          <p:nvPr/>
        </p:nvGrpSpPr>
        <p:grpSpPr>
          <a:xfrm>
            <a:off x="7363581" y="2993952"/>
            <a:ext cx="7682759" cy="3211258"/>
            <a:chOff x="0" y="0"/>
            <a:chExt cx="7682757" cy="3211256"/>
          </a:xfrm>
        </p:grpSpPr>
        <p:grpSp>
          <p:nvGrpSpPr>
            <p:cNvPr id="25" name="Group">
              <a:extLst>
                <a:ext uri="{FF2B5EF4-FFF2-40B4-BE49-F238E27FC236}">
                  <a16:creationId xmlns:a16="http://schemas.microsoft.com/office/drawing/2014/main" id="{F9251943-E8D7-454B-B6A5-77CAD4B092D7}"/>
                </a:ext>
              </a:extLst>
            </p:cNvPr>
            <p:cNvGrpSpPr/>
            <p:nvPr/>
          </p:nvGrpSpPr>
          <p:grpSpPr>
            <a:xfrm>
              <a:off x="2146682" y="0"/>
              <a:ext cx="5536075" cy="3211256"/>
              <a:chOff x="0" y="0"/>
              <a:chExt cx="5536073" cy="3211255"/>
            </a:xfrm>
          </p:grpSpPr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C0348077-D05F-664B-8EB2-83A658B07E0D}"/>
                  </a:ext>
                </a:extLst>
              </p:cNvPr>
              <p:cNvSpPr/>
              <p:nvPr/>
            </p:nvSpPr>
            <p:spPr>
              <a:xfrm flipH="1" flipV="1">
                <a:off x="1193062" y="806025"/>
                <a:ext cx="1166580" cy="733931"/>
              </a:xfrm>
              <a:prstGeom prst="line">
                <a:avLst/>
              </a:prstGeom>
              <a:noFill/>
              <a:ln w="76200" cap="flat">
                <a:solidFill>
                  <a:srgbClr val="323333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30" name="Line">
                <a:extLst>
                  <a:ext uri="{FF2B5EF4-FFF2-40B4-BE49-F238E27FC236}">
                    <a16:creationId xmlns:a16="http://schemas.microsoft.com/office/drawing/2014/main" id="{C79A2B01-7708-4044-85B1-69C39B978B1A}"/>
                  </a:ext>
                </a:extLst>
              </p:cNvPr>
              <p:cNvSpPr/>
              <p:nvPr/>
            </p:nvSpPr>
            <p:spPr>
              <a:xfrm flipH="1">
                <a:off x="1193061" y="1841643"/>
                <a:ext cx="1161799" cy="628083"/>
              </a:xfrm>
              <a:prstGeom prst="line">
                <a:avLst/>
              </a:prstGeom>
              <a:noFill/>
              <a:ln w="76200" cap="flat">
                <a:solidFill>
                  <a:srgbClr val="323333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31" name="Oval">
                <a:extLst>
                  <a:ext uri="{FF2B5EF4-FFF2-40B4-BE49-F238E27FC236}">
                    <a16:creationId xmlns:a16="http://schemas.microsoft.com/office/drawing/2014/main" id="{16AB24C1-279F-B24A-B564-7A94875A7635}"/>
                  </a:ext>
                </a:extLst>
              </p:cNvPr>
              <p:cNvSpPr/>
              <p:nvPr/>
            </p:nvSpPr>
            <p:spPr>
              <a:xfrm>
                <a:off x="2355508" y="1054731"/>
                <a:ext cx="3180566" cy="1399159"/>
              </a:xfrm>
              <a:prstGeom prst="ellipse">
                <a:avLst/>
              </a:prstGeom>
              <a:solidFill>
                <a:srgbClr val="FFFFFF"/>
              </a:solidFill>
              <a:ln w="76200" cap="flat">
                <a:solidFill>
                  <a:srgbClr val="334F78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32" name="Circle">
                <a:extLst>
                  <a:ext uri="{FF2B5EF4-FFF2-40B4-BE49-F238E27FC236}">
                    <a16:creationId xmlns:a16="http://schemas.microsoft.com/office/drawing/2014/main" id="{6A5C464C-478D-2E49-9BBC-22CB56B3E276}"/>
                  </a:ext>
                </a:extLst>
              </p:cNvPr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solidFill>
                <a:srgbClr val="FFFFFF"/>
              </a:solidFill>
              <a:ln w="76200" cap="flat">
                <a:solidFill>
                  <a:srgbClr val="334F78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33" name="Circle">
                <a:extLst>
                  <a:ext uri="{FF2B5EF4-FFF2-40B4-BE49-F238E27FC236}">
                    <a16:creationId xmlns:a16="http://schemas.microsoft.com/office/drawing/2014/main" id="{57834B3B-4A3E-6548-B7A9-DED6D7ADD029}"/>
                  </a:ext>
                </a:extLst>
              </p:cNvPr>
              <p:cNvSpPr/>
              <p:nvPr/>
            </p:nvSpPr>
            <p:spPr>
              <a:xfrm>
                <a:off x="0" y="1941255"/>
                <a:ext cx="1270000" cy="1270001"/>
              </a:xfrm>
              <a:prstGeom prst="ellipse">
                <a:avLst/>
              </a:prstGeom>
              <a:solidFill>
                <a:srgbClr val="FFFFFF"/>
              </a:solidFill>
              <a:ln w="76200" cap="flat">
                <a:solidFill>
                  <a:srgbClr val="334F78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</p:grpSp>
        <p:sp>
          <p:nvSpPr>
            <p:cNvPr id="26" name="Add">
              <a:extLst>
                <a:ext uri="{FF2B5EF4-FFF2-40B4-BE49-F238E27FC236}">
                  <a16:creationId xmlns:a16="http://schemas.microsoft.com/office/drawing/2014/main" id="{567F9B1D-FFDC-1D45-84E5-D74C640EB2FA}"/>
                </a:ext>
              </a:extLst>
            </p:cNvPr>
            <p:cNvSpPr txBox="1"/>
            <p:nvPr/>
          </p:nvSpPr>
          <p:spPr>
            <a:xfrm>
              <a:off x="5489992" y="192817"/>
              <a:ext cx="1128512" cy="6567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799" tIns="50799" rIns="50799" bIns="50799" numCol="1" anchor="ctr">
              <a:spAutoFit/>
            </a:bodyPr>
            <a:lstStyle>
              <a:lvl1pPr algn="l">
                <a:lnSpc>
                  <a:spcPct val="80000"/>
                </a:lnSpc>
                <a:defRPr sz="4500">
                  <a:solidFill>
                    <a:srgbClr val="262626"/>
                  </a:solidFill>
                </a:defRPr>
              </a:lvl1pPr>
            </a:lstStyle>
            <a:p>
              <a:r>
                <a:rPr sz="4501">
                  <a:latin typeface="Arial" panose="020B0604020202020204" pitchFamily="34" charset="0"/>
                  <a:cs typeface="Arial" panose="020B0604020202020204" pitchFamily="34" charset="0"/>
                </a:rPr>
                <a:t>Add</a:t>
              </a:r>
            </a:p>
          </p:txBody>
        </p:sp>
        <p:sp>
          <p:nvSpPr>
            <p:cNvPr id="27" name="const3">
              <a:extLst>
                <a:ext uri="{FF2B5EF4-FFF2-40B4-BE49-F238E27FC236}">
                  <a16:creationId xmlns:a16="http://schemas.microsoft.com/office/drawing/2014/main" id="{624CAC9D-DAC2-2A4A-AB92-70F51722289A}"/>
                </a:ext>
              </a:extLst>
            </p:cNvPr>
            <p:cNvSpPr txBox="1"/>
            <p:nvPr/>
          </p:nvSpPr>
          <p:spPr>
            <a:xfrm>
              <a:off x="0" y="192817"/>
              <a:ext cx="1801773" cy="6567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799" tIns="50799" rIns="50799" bIns="50799" numCol="1" anchor="ctr">
              <a:spAutoFit/>
            </a:bodyPr>
            <a:lstStyle>
              <a:lvl1pPr algn="l">
                <a:lnSpc>
                  <a:spcPct val="80000"/>
                </a:lnSpc>
                <a:defRPr sz="4500">
                  <a:solidFill>
                    <a:srgbClr val="262626"/>
                  </a:solidFill>
                </a:defRPr>
              </a:lvl1pPr>
            </a:lstStyle>
            <a:p>
              <a:r>
                <a:rPr sz="4501" dirty="0">
                  <a:latin typeface="Arial" panose="020B0604020202020204" pitchFamily="34" charset="0"/>
                  <a:cs typeface="Arial" panose="020B0604020202020204" pitchFamily="34" charset="0"/>
                </a:rPr>
                <a:t>const</a:t>
              </a:r>
              <a:r>
                <a:rPr lang="en-US" sz="450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sz="450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const4">
              <a:extLst>
                <a:ext uri="{FF2B5EF4-FFF2-40B4-BE49-F238E27FC236}">
                  <a16:creationId xmlns:a16="http://schemas.microsoft.com/office/drawing/2014/main" id="{EFAB7FE2-E8F0-1341-9481-653E176CB3C1}"/>
                </a:ext>
              </a:extLst>
            </p:cNvPr>
            <p:cNvSpPr txBox="1"/>
            <p:nvPr/>
          </p:nvSpPr>
          <p:spPr>
            <a:xfrm>
              <a:off x="0" y="2264161"/>
              <a:ext cx="1801773" cy="6567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799" tIns="50799" rIns="50799" bIns="50799" numCol="1" anchor="ctr">
              <a:spAutoFit/>
            </a:bodyPr>
            <a:lstStyle>
              <a:lvl1pPr algn="l">
                <a:lnSpc>
                  <a:spcPct val="80000"/>
                </a:lnSpc>
                <a:defRPr sz="4500">
                  <a:solidFill>
                    <a:srgbClr val="262626"/>
                  </a:solidFill>
                </a:defRPr>
              </a:lvl1pPr>
            </a:lstStyle>
            <a:p>
              <a:r>
                <a:rPr sz="4501" dirty="0">
                  <a:latin typeface="Arial" panose="020B0604020202020204" pitchFamily="34" charset="0"/>
                  <a:cs typeface="Arial" panose="020B0604020202020204" pitchFamily="34" charset="0"/>
                </a:rPr>
                <a:t>const</a:t>
              </a:r>
              <a:r>
                <a:rPr lang="en-US" sz="450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sz="450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oup">
            <a:extLst>
              <a:ext uri="{FF2B5EF4-FFF2-40B4-BE49-F238E27FC236}">
                <a16:creationId xmlns:a16="http://schemas.microsoft.com/office/drawing/2014/main" id="{2A1A85B2-FAD7-5F4B-9A4F-C58ADA771431}"/>
              </a:ext>
            </a:extLst>
          </p:cNvPr>
          <p:cNvGrpSpPr/>
          <p:nvPr/>
        </p:nvGrpSpPr>
        <p:grpSpPr>
          <a:xfrm>
            <a:off x="0" y="-139652"/>
            <a:ext cx="4584742" cy="13950474"/>
            <a:chOff x="0" y="0"/>
            <a:chExt cx="4584740" cy="13950472"/>
          </a:xfrm>
        </p:grpSpPr>
        <p:sp>
          <p:nvSpPr>
            <p:cNvPr id="40" name="Rectangle">
              <a:extLst>
                <a:ext uri="{FF2B5EF4-FFF2-40B4-BE49-F238E27FC236}">
                  <a16:creationId xmlns:a16="http://schemas.microsoft.com/office/drawing/2014/main" id="{15AE3DB2-61F7-3846-BF5C-75BD2BFC29E5}"/>
                </a:ext>
              </a:extLst>
            </p:cNvPr>
            <p:cNvSpPr/>
            <p:nvPr/>
          </p:nvSpPr>
          <p:spPr>
            <a:xfrm>
              <a:off x="0" y="0"/>
              <a:ext cx="4584740" cy="13913644"/>
            </a:xfrm>
            <a:prstGeom prst="rect">
              <a:avLst/>
            </a:prstGeom>
            <a:solidFill>
              <a:srgbClr val="334F7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41" name="Rectangle">
              <a:extLst>
                <a:ext uri="{FF2B5EF4-FFF2-40B4-BE49-F238E27FC236}">
                  <a16:creationId xmlns:a16="http://schemas.microsoft.com/office/drawing/2014/main" id="{BF2B99B4-3FC0-5B40-B1B9-4863360265DF}"/>
                </a:ext>
              </a:extLst>
            </p:cNvPr>
            <p:cNvSpPr/>
            <p:nvPr/>
          </p:nvSpPr>
          <p:spPr>
            <a:xfrm>
              <a:off x="0" y="13507606"/>
              <a:ext cx="4584740" cy="442866"/>
            </a:xfrm>
            <a:prstGeom prst="rect">
              <a:avLst/>
            </a:prstGeom>
            <a:solidFill>
              <a:srgbClr val="FFD96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 dirty="0"/>
            </a:p>
          </p:txBody>
        </p:sp>
      </p:grpSp>
      <p:sp>
        <p:nvSpPr>
          <p:cNvPr id="42" name="TensorFlow:…">
            <a:extLst>
              <a:ext uri="{FF2B5EF4-FFF2-40B4-BE49-F238E27FC236}">
                <a16:creationId xmlns:a16="http://schemas.microsoft.com/office/drawing/2014/main" id="{AF10BA85-9D5F-674F-A6FD-7A243F1EB329}"/>
              </a:ext>
            </a:extLst>
          </p:cNvPr>
          <p:cNvSpPr txBox="1"/>
          <p:nvPr/>
        </p:nvSpPr>
        <p:spPr>
          <a:xfrm>
            <a:off x="472347" y="2373497"/>
            <a:ext cx="3632403" cy="1949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>
              <a:lnSpc>
                <a:spcPct val="80000"/>
              </a:lnSpc>
              <a:defRPr sz="5000"/>
            </a:pPr>
            <a:r>
              <a:rPr lang="en-US" sz="5001" dirty="0">
                <a:latin typeface="Arial" panose="020B0604020202020204" pitchFamily="34" charset="0"/>
                <a:cs typeface="Arial" panose="020B0604020202020204" pitchFamily="34" charset="0"/>
              </a:rPr>
              <a:t>TensorFlow:</a:t>
            </a:r>
          </a:p>
          <a:p>
            <a:pPr>
              <a:lnSpc>
                <a:spcPct val="80000"/>
              </a:lnSpc>
              <a:defRPr sz="5000"/>
            </a:pPr>
            <a:r>
              <a:rPr lang="en-US" dirty="0"/>
              <a:t>Data Flow </a:t>
            </a:r>
          </a:p>
          <a:p>
            <a:pPr>
              <a:lnSpc>
                <a:spcPct val="80000"/>
              </a:lnSpc>
              <a:defRPr sz="5000"/>
            </a:pPr>
            <a:r>
              <a:rPr lang="en-US" dirty="0"/>
              <a:t>Graphs</a:t>
            </a:r>
            <a:endParaRPr lang="en-US" sz="500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Image" descr="Image">
            <a:extLst>
              <a:ext uri="{FF2B5EF4-FFF2-40B4-BE49-F238E27FC236}">
                <a16:creationId xmlns:a16="http://schemas.microsoft.com/office/drawing/2014/main" id="{373FFC88-9493-884D-AA88-BE5B8DDA7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b="24150"/>
          <a:stretch>
            <a:fillRect/>
          </a:stretch>
        </p:blipFill>
        <p:spPr>
          <a:xfrm>
            <a:off x="398033" y="4380832"/>
            <a:ext cx="3781123" cy="23367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" name="Group">
            <a:extLst>
              <a:ext uri="{FF2B5EF4-FFF2-40B4-BE49-F238E27FC236}">
                <a16:creationId xmlns:a16="http://schemas.microsoft.com/office/drawing/2014/main" id="{C0ED6992-0031-4658-9A88-2BCF00679072}"/>
              </a:ext>
            </a:extLst>
          </p:cNvPr>
          <p:cNvGrpSpPr/>
          <p:nvPr/>
        </p:nvGrpSpPr>
        <p:grpSpPr>
          <a:xfrm>
            <a:off x="17859330" y="7315916"/>
            <a:ext cx="5734961" cy="841510"/>
            <a:chOff x="0" y="9217"/>
            <a:chExt cx="5734958" cy="841510"/>
          </a:xfrm>
        </p:grpSpPr>
        <p:sp>
          <p:nvSpPr>
            <p:cNvPr id="35" name="Operation definition and execution…">
              <a:extLst>
                <a:ext uri="{FF2B5EF4-FFF2-40B4-BE49-F238E27FC236}">
                  <a16:creationId xmlns:a16="http://schemas.microsoft.com/office/drawing/2014/main" id="{9E448F76-5B59-4984-BAC3-88C2263D6C9D}"/>
                </a:ext>
              </a:extLst>
            </p:cNvPr>
            <p:cNvSpPr txBox="1"/>
            <p:nvPr/>
          </p:nvSpPr>
          <p:spPr>
            <a:xfrm>
              <a:off x="392386" y="9217"/>
              <a:ext cx="5342572" cy="841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99" tIns="50799" rIns="50799" bIns="50799" numCol="1" anchor="ctr">
              <a:spAutoFit/>
            </a:bodyPr>
            <a:lstStyle/>
            <a:p>
              <a:pPr algn="l">
                <a:lnSpc>
                  <a:spcPct val="80000"/>
                </a:lnSpc>
                <a:defRPr sz="3000">
                  <a:solidFill>
                    <a:srgbClr val="941100"/>
                  </a:solidFill>
                </a:defRPr>
              </a:pPr>
              <a:r>
                <a:rPr lang="en-US" sz="3001" dirty="0">
                  <a:latin typeface="Arial" panose="020B0604020202020204" pitchFamily="34" charset="0"/>
                  <a:cs typeface="Arial" panose="020B0604020202020204" pitchFamily="34" charset="0"/>
                </a:rPr>
                <a:t>This is </a:t>
              </a:r>
              <a:r>
                <a:rPr lang="en-US" sz="3001" i="1" dirty="0">
                  <a:latin typeface="Arial" panose="020B0604020202020204" pitchFamily="34" charset="0"/>
                  <a:cs typeface="Arial" panose="020B0604020202020204" pitchFamily="34" charset="0"/>
                </a:rPr>
                <a:t>deferred</a:t>
              </a:r>
              <a:r>
                <a:rPr lang="en-US" sz="3001" dirty="0">
                  <a:latin typeface="Arial" panose="020B0604020202020204" pitchFamily="34" charset="0"/>
                  <a:cs typeface="Arial" panose="020B0604020202020204" pitchFamily="34" charset="0"/>
                </a:rPr>
                <a:t> computation, </a:t>
              </a:r>
            </a:p>
            <a:p>
              <a:pPr algn="l">
                <a:lnSpc>
                  <a:spcPct val="80000"/>
                </a:lnSpc>
                <a:defRPr sz="3000">
                  <a:solidFill>
                    <a:srgbClr val="941100"/>
                  </a:solidFill>
                </a:defRPr>
              </a:pPr>
              <a:r>
                <a:rPr lang="en-US" sz="3001" dirty="0">
                  <a:latin typeface="Arial" panose="020B0604020202020204" pitchFamily="34" charset="0"/>
                  <a:cs typeface="Arial" panose="020B0604020202020204" pitchFamily="34" charset="0"/>
                </a:rPr>
                <a:t>or </a:t>
              </a:r>
              <a:r>
                <a:rPr lang="en-US" sz="3001" i="1" dirty="0">
                  <a:latin typeface="Arial" panose="020B0604020202020204" pitchFamily="34" charset="0"/>
                  <a:cs typeface="Arial" panose="020B0604020202020204" pitchFamily="34" charset="0"/>
                </a:rPr>
                <a:t>symbolic</a:t>
              </a:r>
              <a:r>
                <a:rPr lang="en-US" sz="3001" dirty="0">
                  <a:latin typeface="Arial" panose="020B0604020202020204" pitchFamily="34" charset="0"/>
                  <a:cs typeface="Arial" panose="020B0604020202020204" pitchFamily="34" charset="0"/>
                </a:rPr>
                <a:t> programming</a:t>
              </a:r>
            </a:p>
          </p:txBody>
        </p:sp>
        <p:sp>
          <p:nvSpPr>
            <p:cNvPr id="36" name="*">
              <a:extLst>
                <a:ext uri="{FF2B5EF4-FFF2-40B4-BE49-F238E27FC236}">
                  <a16:creationId xmlns:a16="http://schemas.microsoft.com/office/drawing/2014/main" id="{B319CEFF-E172-4B5E-BAD0-9634C8055510}"/>
                </a:ext>
              </a:extLst>
            </p:cNvPr>
            <p:cNvSpPr txBox="1"/>
            <p:nvPr/>
          </p:nvSpPr>
          <p:spPr>
            <a:xfrm>
              <a:off x="0" y="283405"/>
              <a:ext cx="251670" cy="4720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799" tIns="50799" rIns="50799" bIns="50799" numCol="1" anchor="ctr">
              <a:spAutoFit/>
            </a:bodyPr>
            <a:lstStyle>
              <a:lvl1pPr algn="l">
                <a:lnSpc>
                  <a:spcPct val="80000"/>
                </a:lnSpc>
                <a:defRPr sz="3000">
                  <a:solidFill>
                    <a:srgbClr val="941100"/>
                  </a:solidFill>
                </a:defRPr>
              </a:lvl1pPr>
            </a:lstStyle>
            <a:p>
              <a:r>
                <a:rPr sz="3001"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</a:p>
          </p:txBody>
        </p:sp>
      </p:grpSp>
      <p:grpSp>
        <p:nvGrpSpPr>
          <p:cNvPr id="37" name="Group">
            <a:extLst>
              <a:ext uri="{FF2B5EF4-FFF2-40B4-BE49-F238E27FC236}">
                <a16:creationId xmlns:a16="http://schemas.microsoft.com/office/drawing/2014/main" id="{5B6C09FA-75B4-42F3-8B75-756DCAB4B561}"/>
              </a:ext>
            </a:extLst>
          </p:cNvPr>
          <p:cNvGrpSpPr/>
          <p:nvPr/>
        </p:nvGrpSpPr>
        <p:grpSpPr>
          <a:xfrm>
            <a:off x="17859330" y="8564794"/>
            <a:ext cx="6560739" cy="1210971"/>
            <a:chOff x="0" y="-86053"/>
            <a:chExt cx="6560736" cy="1210971"/>
          </a:xfrm>
        </p:grpSpPr>
        <p:sp>
          <p:nvSpPr>
            <p:cNvPr id="38" name="Operation definition and execution…">
              <a:extLst>
                <a:ext uri="{FF2B5EF4-FFF2-40B4-BE49-F238E27FC236}">
                  <a16:creationId xmlns:a16="http://schemas.microsoft.com/office/drawing/2014/main" id="{5700F50D-4F65-40C7-A41D-046887C5743E}"/>
                </a:ext>
              </a:extLst>
            </p:cNvPr>
            <p:cNvSpPr txBox="1"/>
            <p:nvPr/>
          </p:nvSpPr>
          <p:spPr>
            <a:xfrm>
              <a:off x="392386" y="-86053"/>
              <a:ext cx="6168350" cy="1210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799" tIns="50799" rIns="50799" bIns="50799" numCol="1" anchor="ctr">
              <a:spAutoFit/>
            </a:bodyPr>
            <a:lstStyle/>
            <a:p>
              <a:pPr algn="l">
                <a:lnSpc>
                  <a:spcPct val="80000"/>
                </a:lnSpc>
                <a:defRPr sz="3000">
                  <a:solidFill>
                    <a:srgbClr val="941100"/>
                  </a:solidFill>
                </a:defRPr>
              </a:pPr>
              <a:r>
                <a:rPr lang="en-US" sz="3001" dirty="0">
                  <a:latin typeface="Arial" panose="020B0604020202020204" pitchFamily="34" charset="0"/>
                  <a:cs typeface="Arial" panose="020B0604020202020204" pitchFamily="34" charset="0"/>
                </a:rPr>
                <a:t>TensorFlow’s new eager mode </a:t>
              </a:r>
            </a:p>
            <a:p>
              <a:pPr algn="l">
                <a:lnSpc>
                  <a:spcPct val="80000"/>
                </a:lnSpc>
                <a:defRPr sz="3000">
                  <a:solidFill>
                    <a:srgbClr val="941100"/>
                  </a:solidFill>
                </a:defRPr>
              </a:pPr>
              <a:r>
                <a:rPr lang="en-US" sz="3001" dirty="0">
                  <a:latin typeface="Arial" panose="020B0604020202020204" pitchFamily="34" charset="0"/>
                  <a:cs typeface="Arial" panose="020B0604020202020204" pitchFamily="34" charset="0"/>
                </a:rPr>
                <a:t>was designed to make TensorFlow </a:t>
              </a:r>
            </a:p>
            <a:p>
              <a:pPr algn="l">
                <a:lnSpc>
                  <a:spcPct val="80000"/>
                </a:lnSpc>
                <a:defRPr sz="3000">
                  <a:solidFill>
                    <a:srgbClr val="941100"/>
                  </a:solidFill>
                </a:defRPr>
              </a:pPr>
              <a:r>
                <a:rPr lang="en-US" sz="3001" dirty="0">
                  <a:latin typeface="Arial" panose="020B0604020202020204" pitchFamily="34" charset="0"/>
                  <a:cs typeface="Arial" panose="020B0604020202020204" pitchFamily="34" charset="0"/>
                </a:rPr>
                <a:t>more imperative and Pythonic</a:t>
              </a:r>
            </a:p>
          </p:txBody>
        </p:sp>
        <p:sp>
          <p:nvSpPr>
            <p:cNvPr id="44" name="*">
              <a:extLst>
                <a:ext uri="{FF2B5EF4-FFF2-40B4-BE49-F238E27FC236}">
                  <a16:creationId xmlns:a16="http://schemas.microsoft.com/office/drawing/2014/main" id="{5B9DF95B-0083-497C-94E8-44CF9C5FB886}"/>
                </a:ext>
              </a:extLst>
            </p:cNvPr>
            <p:cNvSpPr txBox="1"/>
            <p:nvPr/>
          </p:nvSpPr>
          <p:spPr>
            <a:xfrm>
              <a:off x="0" y="283405"/>
              <a:ext cx="251670" cy="4720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799" tIns="50799" rIns="50799" bIns="50799" numCol="1" anchor="ctr">
              <a:spAutoFit/>
            </a:bodyPr>
            <a:lstStyle>
              <a:lvl1pPr algn="l">
                <a:lnSpc>
                  <a:spcPct val="80000"/>
                </a:lnSpc>
                <a:defRPr sz="3000">
                  <a:solidFill>
                    <a:srgbClr val="941100"/>
                  </a:solidFill>
                </a:defRPr>
              </a:lvl1pPr>
            </a:lstStyle>
            <a:p>
              <a:r>
                <a:rPr sz="3001"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1776" y="1400006"/>
            <a:ext cx="18054032" cy="8672020"/>
          </a:xfrm>
          <a:prstGeom prst="rect">
            <a:avLst/>
          </a:prstGeom>
          <a:ln w="12700">
            <a:miter lim="400000"/>
          </a:ln>
        </p:spPr>
      </p:pic>
      <p:sp>
        <p:nvSpPr>
          <p:cNvPr id="771" name="Triangle"/>
          <p:cNvSpPr/>
          <p:nvPr/>
        </p:nvSpPr>
        <p:spPr>
          <a:xfrm rot="5387670">
            <a:off x="4342181" y="1599211"/>
            <a:ext cx="1060906" cy="670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334F7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318C8BF1-6F4D-3D4D-A0F2-830933795394}"/>
              </a:ext>
            </a:extLst>
          </p:cNvPr>
          <p:cNvGrpSpPr/>
          <p:nvPr/>
        </p:nvGrpSpPr>
        <p:grpSpPr>
          <a:xfrm>
            <a:off x="0" y="-139652"/>
            <a:ext cx="4584742" cy="13950474"/>
            <a:chOff x="0" y="0"/>
            <a:chExt cx="4584740" cy="13950472"/>
          </a:xfrm>
        </p:grpSpPr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ED9EA116-A359-914E-8782-8C92BA805708}"/>
                </a:ext>
              </a:extLst>
            </p:cNvPr>
            <p:cNvSpPr/>
            <p:nvPr/>
          </p:nvSpPr>
          <p:spPr>
            <a:xfrm>
              <a:off x="0" y="0"/>
              <a:ext cx="4584740" cy="13913644"/>
            </a:xfrm>
            <a:prstGeom prst="rect">
              <a:avLst/>
            </a:prstGeom>
            <a:solidFill>
              <a:srgbClr val="334F7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E9F5C6AF-7900-E54B-98B1-534EFB6046D6}"/>
                </a:ext>
              </a:extLst>
            </p:cNvPr>
            <p:cNvSpPr/>
            <p:nvPr/>
          </p:nvSpPr>
          <p:spPr>
            <a:xfrm>
              <a:off x="0" y="13507606"/>
              <a:ext cx="4584740" cy="442866"/>
            </a:xfrm>
            <a:prstGeom prst="rect">
              <a:avLst/>
            </a:prstGeom>
            <a:solidFill>
              <a:srgbClr val="FFD96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 dirty="0"/>
            </a:p>
          </p:txBody>
        </p:sp>
      </p:grpSp>
      <p:sp>
        <p:nvSpPr>
          <p:cNvPr id="12" name="TensorFlow:…">
            <a:extLst>
              <a:ext uri="{FF2B5EF4-FFF2-40B4-BE49-F238E27FC236}">
                <a16:creationId xmlns:a16="http://schemas.microsoft.com/office/drawing/2014/main" id="{B6B14963-FEF8-E843-8C58-080A5BAA4A0F}"/>
              </a:ext>
            </a:extLst>
          </p:cNvPr>
          <p:cNvSpPr txBox="1"/>
          <p:nvPr/>
        </p:nvSpPr>
        <p:spPr>
          <a:xfrm>
            <a:off x="472347" y="2373497"/>
            <a:ext cx="3632403" cy="1949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>
              <a:lnSpc>
                <a:spcPct val="80000"/>
              </a:lnSpc>
              <a:defRPr sz="5000"/>
            </a:pPr>
            <a:r>
              <a:rPr lang="en-US" sz="5001" dirty="0">
                <a:latin typeface="Arial" panose="020B0604020202020204" pitchFamily="34" charset="0"/>
                <a:cs typeface="Arial" panose="020B0604020202020204" pitchFamily="34" charset="0"/>
              </a:rPr>
              <a:t>TensorFlow:</a:t>
            </a:r>
          </a:p>
          <a:p>
            <a:pPr>
              <a:lnSpc>
                <a:spcPct val="80000"/>
              </a:lnSpc>
              <a:defRPr sz="5000"/>
            </a:pPr>
            <a:r>
              <a:rPr lang="en-US" dirty="0"/>
              <a:t>Data Flow </a:t>
            </a:r>
          </a:p>
          <a:p>
            <a:pPr>
              <a:lnSpc>
                <a:spcPct val="80000"/>
              </a:lnSpc>
              <a:defRPr sz="5000"/>
            </a:pPr>
            <a:r>
              <a:rPr lang="en-US" dirty="0"/>
              <a:t>Graphs</a:t>
            </a:r>
            <a:endParaRPr lang="en-US" sz="500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BD989D6F-8F51-0C44-A0B2-FF8160CAE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b="24150"/>
          <a:stretch>
            <a:fillRect/>
          </a:stretch>
        </p:blipFill>
        <p:spPr>
          <a:xfrm>
            <a:off x="398033" y="4380832"/>
            <a:ext cx="3781123" cy="2336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">
            <a:extLst>
              <a:ext uri="{FF2B5EF4-FFF2-40B4-BE49-F238E27FC236}">
                <a16:creationId xmlns:a16="http://schemas.microsoft.com/office/drawing/2014/main" id="{0D1592D3-76D2-5948-86FA-D10814CFF564}"/>
              </a:ext>
            </a:extLst>
          </p:cNvPr>
          <p:cNvGrpSpPr/>
          <p:nvPr/>
        </p:nvGrpSpPr>
        <p:grpSpPr>
          <a:xfrm>
            <a:off x="0" y="-210227"/>
            <a:ext cx="4584742" cy="13926227"/>
            <a:chOff x="0" y="0"/>
            <a:chExt cx="4584740" cy="13926225"/>
          </a:xfrm>
        </p:grpSpPr>
        <p:sp>
          <p:nvSpPr>
            <p:cNvPr id="46" name="Rectangle">
              <a:extLst>
                <a:ext uri="{FF2B5EF4-FFF2-40B4-BE49-F238E27FC236}">
                  <a16:creationId xmlns:a16="http://schemas.microsoft.com/office/drawing/2014/main" id="{D8A8C3EF-3D5F-5A41-9C49-3D0A91EC0EB1}"/>
                </a:ext>
              </a:extLst>
            </p:cNvPr>
            <p:cNvSpPr/>
            <p:nvPr/>
          </p:nvSpPr>
          <p:spPr>
            <a:xfrm>
              <a:off x="0" y="0"/>
              <a:ext cx="4584740" cy="13913644"/>
            </a:xfrm>
            <a:prstGeom prst="rect">
              <a:avLst/>
            </a:prstGeom>
            <a:solidFill>
              <a:srgbClr val="334F7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47" name="Rectangle">
              <a:extLst>
                <a:ext uri="{FF2B5EF4-FFF2-40B4-BE49-F238E27FC236}">
                  <a16:creationId xmlns:a16="http://schemas.microsoft.com/office/drawing/2014/main" id="{73CB80AF-7A43-3A45-9CFD-ED5969B64BE1}"/>
                </a:ext>
              </a:extLst>
            </p:cNvPr>
            <p:cNvSpPr/>
            <p:nvPr/>
          </p:nvSpPr>
          <p:spPr>
            <a:xfrm>
              <a:off x="0" y="13483359"/>
              <a:ext cx="4584740" cy="442866"/>
            </a:xfrm>
            <a:prstGeom prst="rect">
              <a:avLst/>
            </a:prstGeom>
            <a:solidFill>
              <a:srgbClr val="FFD96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 dirty="0"/>
            </a:p>
          </p:txBody>
        </p:sp>
      </p:grpSp>
      <p:sp>
        <p:nvSpPr>
          <p:cNvPr id="236" name="\"/>
          <p:cNvSpPr>
            <a:spLocks noGrp="1"/>
          </p:cNvSpPr>
          <p:nvPr>
            <p:ph type="title"/>
          </p:nvPr>
        </p:nvSpPr>
        <p:spPr>
          <a:xfrm>
            <a:off x="372397" y="-3872854"/>
            <a:ext cx="22504401" cy="2336801"/>
          </a:xfrm>
          <a:prstGeom prst="rect">
            <a:avLst/>
          </a:prstGeom>
        </p:spPr>
        <p:txBody>
          <a:bodyPr/>
          <a:lstStyle/>
          <a:p>
            <a:r>
              <a:t>\</a:t>
            </a:r>
          </a:p>
        </p:txBody>
      </p:sp>
      <p:grpSp>
        <p:nvGrpSpPr>
          <p:cNvPr id="273" name="Group"/>
          <p:cNvGrpSpPr/>
          <p:nvPr/>
        </p:nvGrpSpPr>
        <p:grpSpPr>
          <a:xfrm>
            <a:off x="5111245" y="1823584"/>
            <a:ext cx="18199663" cy="10237846"/>
            <a:chOff x="16781" y="135174"/>
            <a:chExt cx="15339021" cy="86286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7" name="σ(zi)"/>
                <p:cNvSpPr txBox="1"/>
                <p:nvPr/>
              </p:nvSpPr>
              <p:spPr>
                <a:xfrm>
                  <a:off x="16781" y="135174"/>
                  <a:ext cx="1392166" cy="7350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none" lIns="50799" tIns="50799" rIns="50799" bIns="50799" numCol="1" anchor="ctr">
                  <a:spAutoFit/>
                </a:bodyPr>
                <a:lstStyle/>
                <a:p>
                  <a:pPr lvl="1">
                    <a:defRPr sz="5000">
                      <a:solidFill>
                        <a:srgbClr val="262626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5001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500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5001" i="1" dirty="0" err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5001" i="1" baseline="-20000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5001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5001" dirty="0"/>
                </a:p>
              </p:txBody>
            </p:sp>
          </mc:Choice>
          <mc:Fallback>
            <p:sp>
              <p:nvSpPr>
                <p:cNvPr id="237" name="σ(zi)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1" y="135174"/>
                  <a:ext cx="1392166" cy="7350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8" name="bM"/>
            <p:cNvSpPr txBox="1"/>
            <p:nvPr/>
          </p:nvSpPr>
          <p:spPr>
            <a:xfrm>
              <a:off x="9165406" y="4046769"/>
              <a:ext cx="779057" cy="8721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799" tIns="50799" rIns="50799" bIns="50799" numCol="1" anchor="ctr">
              <a:spAutoFit/>
            </a:bodyPr>
            <a:lstStyle/>
            <a:p>
              <a:pPr>
                <a:defRPr sz="5000">
                  <a:solidFill>
                    <a:srgbClr val="262626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5001" i="1" dirty="0" err="1"/>
                <a:t>b</a:t>
              </a:r>
              <a:r>
                <a:rPr sz="5001" i="1" baseline="-20000" dirty="0" err="1"/>
                <a:t>M</a:t>
              </a:r>
              <a:endParaRPr sz="5001" i="1" baseline="-20000" dirty="0"/>
            </a:p>
          </p:txBody>
        </p:sp>
        <p:sp>
          <p:nvSpPr>
            <p:cNvPr id="239" name="b1"/>
            <p:cNvSpPr txBox="1"/>
            <p:nvPr/>
          </p:nvSpPr>
          <p:spPr>
            <a:xfrm>
              <a:off x="1195405" y="4504586"/>
              <a:ext cx="636391" cy="8721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799" tIns="50799" rIns="50799" bIns="50799" numCol="1" anchor="ctr">
              <a:spAutoFit/>
            </a:bodyPr>
            <a:lstStyle/>
            <a:p>
              <a:pPr>
                <a:defRPr sz="5000">
                  <a:solidFill>
                    <a:srgbClr val="262626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5001" i="1"/>
                <a:t>b</a:t>
              </a:r>
              <a:r>
                <a:rPr sz="5001" baseline="-20000"/>
                <a:t>1</a:t>
              </a:r>
            </a:p>
          </p:txBody>
        </p:sp>
        <p:sp>
          <p:nvSpPr>
            <p:cNvPr id="240" name="xiM"/>
            <p:cNvSpPr txBox="1"/>
            <p:nvPr/>
          </p:nvSpPr>
          <p:spPr>
            <a:xfrm>
              <a:off x="14057514" y="7427422"/>
              <a:ext cx="1298288" cy="1224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99" tIns="50799" rIns="50799" bIns="50799" numCol="1" anchor="ctr">
              <a:noAutofit/>
            </a:bodyPr>
            <a:lstStyle/>
            <a:p>
              <a:pPr>
                <a:defRPr sz="5000">
                  <a:solidFill>
                    <a:srgbClr val="262626"/>
                  </a:solidFill>
                </a:defRPr>
              </a:pPr>
              <a:r>
                <a:rPr sz="5001" i="1"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sz="5001" i="1" baseline="-20000">
                  <a:latin typeface="Times New Roman"/>
                  <a:ea typeface="Times New Roman"/>
                  <a:cs typeface="Times New Roman"/>
                  <a:sym typeface="Times New Roman"/>
                </a:rPr>
                <a:t>iM</a:t>
              </a:r>
            </a:p>
          </p:txBody>
        </p:sp>
        <p:sp>
          <p:nvSpPr>
            <p:cNvPr id="241" name="xi1"/>
            <p:cNvSpPr txBox="1"/>
            <p:nvPr/>
          </p:nvSpPr>
          <p:spPr>
            <a:xfrm>
              <a:off x="1484763" y="7427422"/>
              <a:ext cx="1298288" cy="1224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99" tIns="50799" rIns="50799" bIns="50799" numCol="1" anchor="ctr">
              <a:noAutofit/>
            </a:bodyPr>
            <a:lstStyle/>
            <a:p>
              <a:pPr>
                <a:defRPr sz="5000">
                  <a:solidFill>
                    <a:srgbClr val="262626"/>
                  </a:solidFill>
                </a:defRPr>
              </a:pPr>
              <a:r>
                <a:rPr sz="5001" i="1"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sz="5001" i="1" baseline="-20000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 sz="5001" baseline="-20000"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</a:p>
          </p:txBody>
        </p:sp>
        <p:sp>
          <p:nvSpPr>
            <p:cNvPr id="242" name="xi2"/>
            <p:cNvSpPr txBox="1"/>
            <p:nvPr/>
          </p:nvSpPr>
          <p:spPr>
            <a:xfrm>
              <a:off x="2351895" y="7427422"/>
              <a:ext cx="1298288" cy="1224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799" tIns="50799" rIns="50799" bIns="50799" numCol="1" anchor="ctr">
              <a:noAutofit/>
            </a:bodyPr>
            <a:lstStyle/>
            <a:p>
              <a:pPr>
                <a:defRPr sz="5000">
                  <a:solidFill>
                    <a:srgbClr val="262626"/>
                  </a:solidFill>
                </a:defRPr>
              </a:pPr>
              <a:r>
                <a:rPr sz="5001" i="1"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sz="5001" i="1" baseline="-20000"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 sz="5001" baseline="-20000"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</a:p>
          </p:txBody>
        </p:sp>
        <p:sp>
          <p:nvSpPr>
            <p:cNvPr id="243" name="features of data"/>
            <p:cNvSpPr txBox="1"/>
            <p:nvPr/>
          </p:nvSpPr>
          <p:spPr>
            <a:xfrm>
              <a:off x="6170997" y="7891664"/>
              <a:ext cx="4563748" cy="8721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799" tIns="50799" rIns="50799" bIns="50799" numCol="1" anchor="ctr">
              <a:spAutoFit/>
            </a:bodyPr>
            <a:lstStyle>
              <a:lvl1pPr>
                <a:defRPr sz="5000">
                  <a:solidFill>
                    <a:srgbClr val="262626"/>
                  </a:solidFill>
                </a:defRPr>
              </a:lvl1pPr>
            </a:lstStyle>
            <a:p>
              <a:r>
                <a:rPr sz="5001" dirty="0">
                  <a:latin typeface="Arial" panose="020B0604020202020204" pitchFamily="34" charset="0"/>
                  <a:cs typeface="Arial" panose="020B0604020202020204" pitchFamily="34" charset="0"/>
                </a:rPr>
                <a:t>features of data</a:t>
              </a:r>
            </a:p>
          </p:txBody>
        </p:sp>
        <p:sp>
          <p:nvSpPr>
            <p:cNvPr id="244" name="zi"/>
            <p:cNvSpPr txBox="1"/>
            <p:nvPr/>
          </p:nvSpPr>
          <p:spPr>
            <a:xfrm>
              <a:off x="976643" y="1567772"/>
              <a:ext cx="471281" cy="8721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799" tIns="50799" rIns="50799" bIns="50799" numCol="1" anchor="ctr">
              <a:spAutoFit/>
            </a:bodyPr>
            <a:lstStyle/>
            <a:p>
              <a:pPr>
                <a:defRPr sz="5000">
                  <a:solidFill>
                    <a:srgbClr val="262626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5001" i="1"/>
                <a:t>z</a:t>
              </a:r>
              <a:r>
                <a:rPr sz="5001" i="1" baseline="-20000"/>
                <a:t>i</a:t>
              </a:r>
            </a:p>
          </p:txBody>
        </p:sp>
        <p:grpSp>
          <p:nvGrpSpPr>
            <p:cNvPr id="271" name="Group"/>
            <p:cNvGrpSpPr/>
            <p:nvPr/>
          </p:nvGrpSpPr>
          <p:grpSpPr>
            <a:xfrm>
              <a:off x="1611597" y="265204"/>
              <a:ext cx="13318718" cy="7353026"/>
              <a:chOff x="0" y="0"/>
              <a:chExt cx="13318717" cy="7353024"/>
            </a:xfrm>
          </p:grpSpPr>
          <p:sp>
            <p:nvSpPr>
              <p:cNvPr id="245" name="Line"/>
              <p:cNvSpPr/>
              <p:nvPr/>
            </p:nvSpPr>
            <p:spPr>
              <a:xfrm>
                <a:off x="355810" y="763871"/>
                <a:ext cx="1" cy="827612"/>
              </a:xfrm>
              <a:prstGeom prst="line">
                <a:avLst/>
              </a:prstGeom>
              <a:noFill/>
              <a:ln w="50800" cap="flat">
                <a:solidFill>
                  <a:srgbClr val="323333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46" name="Circle"/>
              <p:cNvSpPr/>
              <p:nvPr/>
            </p:nvSpPr>
            <p:spPr>
              <a:xfrm>
                <a:off x="0" y="0"/>
                <a:ext cx="673572" cy="67357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47" name="Line"/>
              <p:cNvSpPr/>
              <p:nvPr/>
            </p:nvSpPr>
            <p:spPr>
              <a:xfrm>
                <a:off x="333357" y="2260185"/>
                <a:ext cx="214191" cy="4504277"/>
              </a:xfrm>
              <a:prstGeom prst="line">
                <a:avLst/>
              </a:prstGeom>
              <a:noFill/>
              <a:ln w="50800" cap="flat">
                <a:solidFill>
                  <a:srgbClr val="323333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48" name="Line"/>
              <p:cNvSpPr/>
              <p:nvPr/>
            </p:nvSpPr>
            <p:spPr>
              <a:xfrm>
                <a:off x="342905" y="2255617"/>
                <a:ext cx="1001596" cy="4507410"/>
              </a:xfrm>
              <a:prstGeom prst="line">
                <a:avLst/>
              </a:prstGeom>
              <a:noFill/>
              <a:ln w="50800" cap="flat">
                <a:solidFill>
                  <a:srgbClr val="323333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49" name="Line"/>
              <p:cNvSpPr/>
              <p:nvPr/>
            </p:nvSpPr>
            <p:spPr>
              <a:xfrm>
                <a:off x="385833" y="2252078"/>
                <a:ext cx="1770731" cy="4507758"/>
              </a:xfrm>
              <a:prstGeom prst="line">
                <a:avLst/>
              </a:prstGeom>
              <a:noFill/>
              <a:ln w="50800" cap="flat">
                <a:solidFill>
                  <a:srgbClr val="323333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50" name="Line"/>
              <p:cNvSpPr/>
              <p:nvPr/>
            </p:nvSpPr>
            <p:spPr>
              <a:xfrm>
                <a:off x="434239" y="2229994"/>
                <a:ext cx="6252194" cy="4582571"/>
              </a:xfrm>
              <a:prstGeom prst="line">
                <a:avLst/>
              </a:prstGeom>
              <a:noFill/>
              <a:ln w="50800" cap="flat">
                <a:solidFill>
                  <a:srgbClr val="323333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51" name="Line"/>
              <p:cNvSpPr/>
              <p:nvPr/>
            </p:nvSpPr>
            <p:spPr>
              <a:xfrm>
                <a:off x="548937" y="2159409"/>
                <a:ext cx="11531522" cy="4611206"/>
              </a:xfrm>
              <a:prstGeom prst="line">
                <a:avLst/>
              </a:prstGeom>
              <a:noFill/>
              <a:ln w="50800" cap="flat">
                <a:solidFill>
                  <a:srgbClr val="323333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52" name="Line"/>
              <p:cNvSpPr/>
              <p:nvPr/>
            </p:nvSpPr>
            <p:spPr>
              <a:xfrm>
                <a:off x="632964" y="2010430"/>
                <a:ext cx="12310495" cy="4740294"/>
              </a:xfrm>
              <a:prstGeom prst="line">
                <a:avLst/>
              </a:prstGeom>
              <a:noFill/>
              <a:ln w="50800" cap="flat">
                <a:solidFill>
                  <a:srgbClr val="323333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53" name="Circle"/>
              <p:cNvSpPr/>
              <p:nvPr/>
            </p:nvSpPr>
            <p:spPr>
              <a:xfrm>
                <a:off x="2607347" y="6724112"/>
                <a:ext cx="621052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54" name="Circle"/>
              <p:cNvSpPr/>
              <p:nvPr/>
            </p:nvSpPr>
            <p:spPr>
              <a:xfrm>
                <a:off x="3383524" y="6724112"/>
                <a:ext cx="621053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55" name="Circle"/>
              <p:cNvSpPr/>
              <p:nvPr/>
            </p:nvSpPr>
            <p:spPr>
              <a:xfrm>
                <a:off x="4159703" y="6724112"/>
                <a:ext cx="621053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56" name="Circle"/>
              <p:cNvSpPr/>
              <p:nvPr/>
            </p:nvSpPr>
            <p:spPr>
              <a:xfrm>
                <a:off x="4935881" y="6724112"/>
                <a:ext cx="621052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57" name="Circle"/>
              <p:cNvSpPr/>
              <p:nvPr/>
            </p:nvSpPr>
            <p:spPr>
              <a:xfrm>
                <a:off x="5712059" y="6724112"/>
                <a:ext cx="621052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58" name="Circle"/>
              <p:cNvSpPr/>
              <p:nvPr/>
            </p:nvSpPr>
            <p:spPr>
              <a:xfrm>
                <a:off x="7264416" y="6724112"/>
                <a:ext cx="621052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59" name="Circle"/>
              <p:cNvSpPr/>
              <p:nvPr/>
            </p:nvSpPr>
            <p:spPr>
              <a:xfrm>
                <a:off x="8040595" y="6724112"/>
                <a:ext cx="621052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60" name="Circle"/>
              <p:cNvSpPr/>
              <p:nvPr/>
            </p:nvSpPr>
            <p:spPr>
              <a:xfrm>
                <a:off x="8816773" y="6724112"/>
                <a:ext cx="621052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61" name="Circle"/>
              <p:cNvSpPr/>
              <p:nvPr/>
            </p:nvSpPr>
            <p:spPr>
              <a:xfrm>
                <a:off x="9592952" y="6724112"/>
                <a:ext cx="621052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62" name="Circle"/>
              <p:cNvSpPr/>
              <p:nvPr/>
            </p:nvSpPr>
            <p:spPr>
              <a:xfrm>
                <a:off x="10369129" y="6724112"/>
                <a:ext cx="621053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63" name="Circle"/>
              <p:cNvSpPr/>
              <p:nvPr/>
            </p:nvSpPr>
            <p:spPr>
              <a:xfrm>
                <a:off x="11145308" y="6724112"/>
                <a:ext cx="621053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64" name="Circle"/>
              <p:cNvSpPr/>
              <p:nvPr/>
            </p:nvSpPr>
            <p:spPr>
              <a:xfrm>
                <a:off x="6488238" y="6724112"/>
                <a:ext cx="621052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65" name="Circle"/>
              <p:cNvSpPr/>
              <p:nvPr/>
            </p:nvSpPr>
            <p:spPr>
              <a:xfrm>
                <a:off x="11921487" y="6724112"/>
                <a:ext cx="621052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66" name="Circle"/>
              <p:cNvSpPr/>
              <p:nvPr/>
            </p:nvSpPr>
            <p:spPr>
              <a:xfrm>
                <a:off x="1831167" y="6724112"/>
                <a:ext cx="621053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67" name="Circle"/>
              <p:cNvSpPr/>
              <p:nvPr/>
            </p:nvSpPr>
            <p:spPr>
              <a:xfrm>
                <a:off x="1054991" y="6724112"/>
                <a:ext cx="621052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68" name="Circle"/>
              <p:cNvSpPr/>
              <p:nvPr/>
            </p:nvSpPr>
            <p:spPr>
              <a:xfrm>
                <a:off x="278813" y="6731973"/>
                <a:ext cx="621052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69" name="Circle"/>
              <p:cNvSpPr/>
              <p:nvPr/>
            </p:nvSpPr>
            <p:spPr>
              <a:xfrm>
                <a:off x="12697666" y="6731973"/>
                <a:ext cx="621052" cy="621052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  <p:sp>
            <p:nvSpPr>
              <p:cNvPr id="270" name="Circle"/>
              <p:cNvSpPr/>
              <p:nvPr/>
            </p:nvSpPr>
            <p:spPr>
              <a:xfrm>
                <a:off x="13572" y="1541592"/>
                <a:ext cx="669328" cy="669328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3201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2" name="zi = (b1 X xi1) + (b2 X xi2) + ⋯ + (bM X xiM) + b0"/>
                <p:cNvSpPr txBox="1"/>
                <p:nvPr/>
              </p:nvSpPr>
              <p:spPr>
                <a:xfrm>
                  <a:off x="2851533" y="1006246"/>
                  <a:ext cx="12253545" cy="138368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50799" tIns="50799" rIns="50799" bIns="50799" numCol="1" anchor="ctr">
                  <a:spAutoFit/>
                </a:bodyPr>
                <a:lstStyle/>
                <a:p>
                  <a:pPr>
                    <a:defRPr sz="5000">
                      <a:solidFill>
                        <a:srgbClr val="000000"/>
                      </a:solidFill>
                      <a:latin typeface="Open Sans Bold"/>
                      <a:ea typeface="Open Sans Bold"/>
                      <a:cs typeface="Open Sans Bold"/>
                      <a:sym typeface="Open Sans Bold"/>
                    </a:defRPr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5001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1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5001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5001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5001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1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5001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00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5001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1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001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5001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001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 </m:t>
                      </m:r>
                    </m:oMath>
                  </a14:m>
                  <a:r>
                    <a:rPr lang="en-US" sz="5001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500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00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1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001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500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500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00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500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5001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5001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</m:t>
                      </m:r>
                    </m:oMath>
                  </a14:m>
                  <a:r>
                    <a:rPr lang="en-US" sz="5001" dirty="0"/>
                    <a:t> </a:t>
                  </a:r>
                  <a14:m>
                    <m:oMath xmlns:m="http://schemas.openxmlformats.org/officeDocument/2006/math">
                      <m:r>
                        <a:rPr lang="ar-AE" sz="500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</m:oMath>
                  </a14:m>
                  <a:r>
                    <a:rPr lang="ar-AE" sz="5001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ar-AE" sz="500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500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5001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001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ar-AE" sz="500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ar-AE" sz="500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500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500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5001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sz="5001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5001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1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5001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ar-AE" sz="5001" dirty="0"/>
                </a:p>
                <a:p>
                  <a:pPr>
                    <a:defRPr sz="5000">
                      <a:solidFill>
                        <a:srgbClr val="000000"/>
                      </a:solidFill>
                      <a:latin typeface="Open Sans Bold"/>
                      <a:ea typeface="Open Sans Bold"/>
                      <a:cs typeface="Open Sans Bold"/>
                      <a:sym typeface="Open Sans Bold"/>
                    </a:defRPr>
                  </a:pPr>
                  <a:endParaRPr sz="5001" dirty="0"/>
                </a:p>
              </p:txBody>
            </p:sp>
          </mc:Choice>
          <mc:Fallback>
            <p:sp>
              <p:nvSpPr>
                <p:cNvPr id="272" name="zi = (b1 X xi1) + (b2 X xi2) + ⋯ + (bM X xiM) + b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1533" y="1006246"/>
                  <a:ext cx="12253545" cy="1383680"/>
                </a:xfrm>
                <a:prstGeom prst="rect">
                  <a:avLst/>
                </a:prstGeom>
                <a:blipFill>
                  <a:blip r:embed="rId4"/>
                  <a:stretch>
                    <a:fillRect t="-8178" r="-2851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4" name="A Simple…"/>
          <p:cNvSpPr txBox="1"/>
          <p:nvPr/>
        </p:nvSpPr>
        <p:spPr>
          <a:xfrm>
            <a:off x="127030" y="2635045"/>
            <a:ext cx="4347342" cy="1284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>
              <a:lnSpc>
                <a:spcPct val="80000"/>
              </a:lnSpc>
              <a:defRPr sz="5000"/>
            </a:pPr>
            <a:r>
              <a:rPr sz="4800" dirty="0">
                <a:latin typeface="Arial" panose="020B0604020202020204" pitchFamily="34" charset="0"/>
                <a:cs typeface="Arial" panose="020B0604020202020204" pitchFamily="34" charset="0"/>
              </a:rPr>
              <a:t>A Simple</a:t>
            </a:r>
          </a:p>
          <a:p>
            <a:pPr>
              <a:lnSpc>
                <a:spcPct val="80000"/>
              </a:lnSpc>
              <a:defRPr sz="5000"/>
            </a:pPr>
            <a:r>
              <a:rPr sz="4800" dirty="0">
                <a:latin typeface="Arial" panose="020B0604020202020204" pitchFamily="34" charset="0"/>
                <a:cs typeface="Arial" panose="020B0604020202020204" pitchFamily="34" charset="0"/>
              </a:rPr>
              <a:t>Neural Network</a:t>
            </a:r>
          </a:p>
        </p:txBody>
      </p:sp>
      <p:sp>
        <p:nvSpPr>
          <p:cNvPr id="275" name="Shape"/>
          <p:cNvSpPr/>
          <p:nvPr/>
        </p:nvSpPr>
        <p:spPr>
          <a:xfrm>
            <a:off x="1370574" y="4538056"/>
            <a:ext cx="1843594" cy="2363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9" h="21600" extrusionOk="0">
                <a:moveTo>
                  <a:pt x="9314" y="0"/>
                </a:moveTo>
                <a:cubicBezTo>
                  <a:pt x="8903" y="0"/>
                  <a:pt x="8567" y="264"/>
                  <a:pt x="8567" y="588"/>
                </a:cubicBezTo>
                <a:lnTo>
                  <a:pt x="8567" y="3859"/>
                </a:lnTo>
                <a:cubicBezTo>
                  <a:pt x="8567" y="4182"/>
                  <a:pt x="8903" y="4446"/>
                  <a:pt x="9314" y="4446"/>
                </a:cubicBezTo>
                <a:cubicBezTo>
                  <a:pt x="9726" y="4446"/>
                  <a:pt x="10057" y="4182"/>
                  <a:pt x="10057" y="3859"/>
                </a:cubicBezTo>
                <a:lnTo>
                  <a:pt x="10057" y="588"/>
                </a:lnTo>
                <a:cubicBezTo>
                  <a:pt x="10057" y="264"/>
                  <a:pt x="9726" y="0"/>
                  <a:pt x="9314" y="0"/>
                </a:cubicBezTo>
                <a:close/>
                <a:moveTo>
                  <a:pt x="2962" y="1563"/>
                </a:moveTo>
                <a:cubicBezTo>
                  <a:pt x="2771" y="1563"/>
                  <a:pt x="2578" y="1620"/>
                  <a:pt x="2432" y="1734"/>
                </a:cubicBezTo>
                <a:cubicBezTo>
                  <a:pt x="2140" y="1961"/>
                  <a:pt x="2137" y="2334"/>
                  <a:pt x="2427" y="2564"/>
                </a:cubicBezTo>
                <a:lnTo>
                  <a:pt x="5361" y="4885"/>
                </a:lnTo>
                <a:cubicBezTo>
                  <a:pt x="5651" y="5115"/>
                  <a:pt x="6125" y="5117"/>
                  <a:pt x="6417" y="4889"/>
                </a:cubicBezTo>
                <a:cubicBezTo>
                  <a:pt x="6709" y="4661"/>
                  <a:pt x="6712" y="4291"/>
                  <a:pt x="6422" y="4062"/>
                </a:cubicBezTo>
                <a:lnTo>
                  <a:pt x="3488" y="1737"/>
                </a:lnTo>
                <a:cubicBezTo>
                  <a:pt x="3343" y="1622"/>
                  <a:pt x="3153" y="1564"/>
                  <a:pt x="2962" y="1563"/>
                </a:cubicBezTo>
                <a:close/>
                <a:moveTo>
                  <a:pt x="15772" y="1625"/>
                </a:moveTo>
                <a:cubicBezTo>
                  <a:pt x="15582" y="1618"/>
                  <a:pt x="15389" y="1668"/>
                  <a:pt x="15237" y="1777"/>
                </a:cubicBezTo>
                <a:lnTo>
                  <a:pt x="12156" y="3982"/>
                </a:lnTo>
                <a:cubicBezTo>
                  <a:pt x="11851" y="4200"/>
                  <a:pt x="11828" y="4570"/>
                  <a:pt x="12105" y="4809"/>
                </a:cubicBezTo>
                <a:cubicBezTo>
                  <a:pt x="12382" y="5048"/>
                  <a:pt x="12852" y="5063"/>
                  <a:pt x="13157" y="4845"/>
                </a:cubicBezTo>
                <a:lnTo>
                  <a:pt x="16238" y="2644"/>
                </a:lnTo>
                <a:cubicBezTo>
                  <a:pt x="16543" y="2426"/>
                  <a:pt x="16566" y="2056"/>
                  <a:pt x="16289" y="1817"/>
                </a:cubicBezTo>
                <a:cubicBezTo>
                  <a:pt x="16150" y="1697"/>
                  <a:pt x="15963" y="1632"/>
                  <a:pt x="15772" y="1625"/>
                </a:cubicBezTo>
                <a:close/>
                <a:moveTo>
                  <a:pt x="18886" y="4406"/>
                </a:moveTo>
                <a:cubicBezTo>
                  <a:pt x="18389" y="4402"/>
                  <a:pt x="17889" y="4548"/>
                  <a:pt x="17511" y="4849"/>
                </a:cubicBezTo>
                <a:lnTo>
                  <a:pt x="8092" y="12258"/>
                </a:lnTo>
                <a:cubicBezTo>
                  <a:pt x="7603" y="11042"/>
                  <a:pt x="6577" y="10002"/>
                  <a:pt x="5204" y="9324"/>
                </a:cubicBezTo>
                <a:cubicBezTo>
                  <a:pt x="4181" y="8818"/>
                  <a:pt x="3007" y="8536"/>
                  <a:pt x="1800" y="8508"/>
                </a:cubicBezTo>
                <a:cubicBezTo>
                  <a:pt x="1232" y="8490"/>
                  <a:pt x="689" y="8692"/>
                  <a:pt x="347" y="9048"/>
                </a:cubicBezTo>
                <a:cubicBezTo>
                  <a:pt x="96" y="9308"/>
                  <a:pt x="-26" y="9630"/>
                  <a:pt x="5" y="9955"/>
                </a:cubicBezTo>
                <a:cubicBezTo>
                  <a:pt x="563" y="10311"/>
                  <a:pt x="1087" y="10700"/>
                  <a:pt x="1569" y="11119"/>
                </a:cubicBezTo>
                <a:cubicBezTo>
                  <a:pt x="2046" y="11534"/>
                  <a:pt x="2479" y="11980"/>
                  <a:pt x="2870" y="12446"/>
                </a:cubicBezTo>
                <a:cubicBezTo>
                  <a:pt x="3373" y="13276"/>
                  <a:pt x="3815" y="14125"/>
                  <a:pt x="4189" y="14996"/>
                </a:cubicBezTo>
                <a:cubicBezTo>
                  <a:pt x="4557" y="15851"/>
                  <a:pt x="4860" y="16724"/>
                  <a:pt x="5098" y="17607"/>
                </a:cubicBezTo>
                <a:lnTo>
                  <a:pt x="9411" y="20980"/>
                </a:lnTo>
                <a:cubicBezTo>
                  <a:pt x="10186" y="21385"/>
                  <a:pt x="11095" y="21600"/>
                  <a:pt x="12027" y="21600"/>
                </a:cubicBezTo>
                <a:cubicBezTo>
                  <a:pt x="12914" y="21600"/>
                  <a:pt x="13780" y="21401"/>
                  <a:pt x="14531" y="21030"/>
                </a:cubicBezTo>
                <a:lnTo>
                  <a:pt x="20971" y="16160"/>
                </a:lnTo>
                <a:cubicBezTo>
                  <a:pt x="21476" y="15704"/>
                  <a:pt x="21574" y="15047"/>
                  <a:pt x="21211" y="14514"/>
                </a:cubicBezTo>
                <a:cubicBezTo>
                  <a:pt x="20919" y="14084"/>
                  <a:pt x="20366" y="13801"/>
                  <a:pt x="19749" y="13763"/>
                </a:cubicBezTo>
                <a:cubicBezTo>
                  <a:pt x="20025" y="13280"/>
                  <a:pt x="19945" y="12715"/>
                  <a:pt x="19537" y="12294"/>
                </a:cubicBezTo>
                <a:cubicBezTo>
                  <a:pt x="19218" y="11965"/>
                  <a:pt x="18733" y="11764"/>
                  <a:pt x="18208" y="11739"/>
                </a:cubicBezTo>
                <a:cubicBezTo>
                  <a:pt x="18444" y="11242"/>
                  <a:pt x="18351" y="10683"/>
                  <a:pt x="17963" y="10249"/>
                </a:cubicBezTo>
                <a:cubicBezTo>
                  <a:pt x="17685" y="9937"/>
                  <a:pt x="17275" y="9717"/>
                  <a:pt x="16806" y="9625"/>
                </a:cubicBezTo>
                <a:lnTo>
                  <a:pt x="20072" y="7065"/>
                </a:lnTo>
                <a:cubicBezTo>
                  <a:pt x="20926" y="6512"/>
                  <a:pt x="21006" y="5506"/>
                  <a:pt x="20247" y="4874"/>
                </a:cubicBezTo>
                <a:cubicBezTo>
                  <a:pt x="19878" y="4567"/>
                  <a:pt x="19383" y="4411"/>
                  <a:pt x="18886" y="440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Rectangle"/>
          <p:cNvSpPr/>
          <p:nvPr/>
        </p:nvSpPr>
        <p:spPr>
          <a:xfrm>
            <a:off x="8593440" y="3935561"/>
            <a:ext cx="4971925" cy="349197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776" name="Rectangle"/>
          <p:cNvSpPr/>
          <p:nvPr/>
        </p:nvSpPr>
        <p:spPr>
          <a:xfrm>
            <a:off x="-49716" y="1882784"/>
            <a:ext cx="24764845" cy="9615420"/>
          </a:xfrm>
          <a:prstGeom prst="rect">
            <a:avLst/>
          </a:prstGeom>
          <a:solidFill>
            <a:srgbClr val="2B3E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pic>
        <p:nvPicPr>
          <p:cNvPr id="78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9038709" y="6132154"/>
            <a:ext cx="5701893" cy="4645808"/>
          </a:xfrm>
          <a:prstGeom prst="rect">
            <a:avLst/>
          </a:prstGeom>
          <a:ln w="12700">
            <a:miter lim="400000"/>
          </a:ln>
        </p:spPr>
      </p:pic>
      <p:sp>
        <p:nvSpPr>
          <p:cNvPr id="804" name="Tensors + Data Flow Graphs"/>
          <p:cNvSpPr txBox="1"/>
          <p:nvPr/>
        </p:nvSpPr>
        <p:spPr>
          <a:xfrm>
            <a:off x="3699133" y="3042970"/>
            <a:ext cx="17565704" cy="1687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 algn="l">
              <a:defRPr sz="10300"/>
            </a:pPr>
            <a:r>
              <a:rPr sz="10301" dirty="0">
                <a:solidFill>
                  <a:srgbClr val="E35A2B"/>
                </a:solidFill>
                <a:latin typeface="Arial" panose="020B0604020202020204" pitchFamily="34" charset="0"/>
                <a:ea typeface="Open Sans SemiBold"/>
                <a:cs typeface="Arial" panose="020B0604020202020204" pitchFamily="34" charset="0"/>
                <a:sym typeface="Open Sans SemiBold"/>
              </a:rPr>
              <a:t>Tensor</a:t>
            </a:r>
            <a:r>
              <a:rPr sz="1030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10301" dirty="0"/>
              <a:t> + </a:t>
            </a:r>
            <a:r>
              <a:rPr sz="10301" dirty="0">
                <a:solidFill>
                  <a:srgbClr val="F3F2F1"/>
                </a:solidFill>
              </a:rPr>
              <a:t>Data</a:t>
            </a:r>
            <a:r>
              <a:rPr sz="10301" dirty="0"/>
              <a:t> </a:t>
            </a:r>
            <a:r>
              <a:rPr sz="10301" dirty="0">
                <a:solidFill>
                  <a:srgbClr val="A6A7A9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Flow</a:t>
            </a:r>
            <a:r>
              <a:rPr sz="10301" dirty="0"/>
              <a:t> Graphs</a:t>
            </a:r>
          </a:p>
        </p:txBody>
      </p:sp>
      <p:sp>
        <p:nvSpPr>
          <p:cNvPr id="805" name="Line"/>
          <p:cNvSpPr/>
          <p:nvPr/>
        </p:nvSpPr>
        <p:spPr>
          <a:xfrm flipV="1">
            <a:off x="5125840" y="5430495"/>
            <a:ext cx="14413734" cy="97819"/>
          </a:xfrm>
          <a:prstGeom prst="line">
            <a:avLst/>
          </a:prstGeom>
          <a:ln w="114300">
            <a:solidFill>
              <a:srgbClr val="FFD96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\"/>
          <p:cNvSpPr>
            <a:spLocks noGrp="1"/>
          </p:cNvSpPr>
          <p:nvPr>
            <p:ph type="title"/>
          </p:nvPr>
        </p:nvSpPr>
        <p:spPr>
          <a:xfrm>
            <a:off x="372397" y="-3872854"/>
            <a:ext cx="22504401" cy="2336801"/>
          </a:xfrm>
          <a:prstGeom prst="rect">
            <a:avLst/>
          </a:prstGeom>
        </p:spPr>
        <p:txBody>
          <a:bodyPr/>
          <a:lstStyle/>
          <a:p>
            <a:r>
              <a:t>\</a:t>
            </a: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19AD230B-9C82-8542-8CFA-DABDEA461931}"/>
              </a:ext>
            </a:extLst>
          </p:cNvPr>
          <p:cNvGrpSpPr/>
          <p:nvPr/>
        </p:nvGrpSpPr>
        <p:grpSpPr>
          <a:xfrm>
            <a:off x="0" y="-210227"/>
            <a:ext cx="4584742" cy="13926227"/>
            <a:chOff x="0" y="0"/>
            <a:chExt cx="4584740" cy="13926225"/>
          </a:xfrm>
        </p:grpSpPr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D663D708-5662-D149-93E3-B6599D7EF56E}"/>
                </a:ext>
              </a:extLst>
            </p:cNvPr>
            <p:cNvSpPr/>
            <p:nvPr/>
          </p:nvSpPr>
          <p:spPr>
            <a:xfrm>
              <a:off x="0" y="0"/>
              <a:ext cx="4584740" cy="13913644"/>
            </a:xfrm>
            <a:prstGeom prst="rect">
              <a:avLst/>
            </a:prstGeom>
            <a:solidFill>
              <a:srgbClr val="334F7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2F2FCD7C-BF5A-8A44-A96F-DF69773C2657}"/>
                </a:ext>
              </a:extLst>
            </p:cNvPr>
            <p:cNvSpPr/>
            <p:nvPr/>
          </p:nvSpPr>
          <p:spPr>
            <a:xfrm>
              <a:off x="0" y="13483359"/>
              <a:ext cx="4584740" cy="442866"/>
            </a:xfrm>
            <a:prstGeom prst="rect">
              <a:avLst/>
            </a:prstGeom>
            <a:solidFill>
              <a:srgbClr val="FFD96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 dirty="0"/>
            </a:p>
          </p:txBody>
        </p:sp>
      </p:grpSp>
      <p:sp>
        <p:nvSpPr>
          <p:cNvPr id="11" name="Why Not Deep Learning with Python?">
            <a:extLst>
              <a:ext uri="{FF2B5EF4-FFF2-40B4-BE49-F238E27FC236}">
                <a16:creationId xmlns:a16="http://schemas.microsoft.com/office/drawing/2014/main" id="{E01C19DB-BAD4-CE4B-87F5-A25F993A2A2E}"/>
              </a:ext>
            </a:extLst>
          </p:cNvPr>
          <p:cNvSpPr txBox="1"/>
          <p:nvPr/>
        </p:nvSpPr>
        <p:spPr>
          <a:xfrm>
            <a:off x="-807199" y="3085110"/>
            <a:ext cx="6229529" cy="718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799" tIns="50799" rIns="50799" bIns="50799" anchor="ctr">
            <a:spAutoFit/>
          </a:bodyPr>
          <a:lstStyle>
            <a:lvl1pPr>
              <a:lnSpc>
                <a:spcPct val="80000"/>
              </a:lnSpc>
              <a:defRPr sz="5000"/>
            </a:lvl1pPr>
          </a:lstStyle>
          <a:p>
            <a:r>
              <a:rPr sz="5001" dirty="0"/>
              <a:t>Python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8DA21BD9-3EE4-CF46-8610-96E219CD8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r="73080" b="11305"/>
          <a:stretch>
            <a:fillRect/>
          </a:stretch>
        </p:blipFill>
        <p:spPr>
          <a:xfrm>
            <a:off x="904844" y="4591893"/>
            <a:ext cx="3326640" cy="318116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Neural networks require a very large number of numerical operations">
            <a:extLst>
              <a:ext uri="{FF2B5EF4-FFF2-40B4-BE49-F238E27FC236}">
                <a16:creationId xmlns:a16="http://schemas.microsoft.com/office/drawing/2014/main" id="{8CC41FBD-37E8-4881-88ED-F87D7EC48210}"/>
              </a:ext>
            </a:extLst>
          </p:cNvPr>
          <p:cNvSpPr txBox="1"/>
          <p:nvPr/>
        </p:nvSpPr>
        <p:spPr>
          <a:xfrm>
            <a:off x="5489586" y="2347023"/>
            <a:ext cx="13754378" cy="7028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799" tIns="50799" rIns="50799" bIns="50799" anchor="ctr">
            <a:spAutoFit/>
          </a:bodyPr>
          <a:lstStyle>
            <a:lvl1pPr algn="l">
              <a:defRPr sz="4500">
                <a:solidFill>
                  <a:srgbClr val="262626"/>
                </a:solidFill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1" dirty="0"/>
              <a:t>Fast to develop in, simple syntax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50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1" dirty="0"/>
              <a:t>Easy to read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50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1" dirty="0"/>
              <a:t>Lots of third party modules and support libraries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50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1" dirty="0"/>
              <a:t>Large community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50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1" dirty="0"/>
              <a:t>Open source, free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50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\"/>
          <p:cNvSpPr>
            <a:spLocks noGrp="1"/>
          </p:cNvSpPr>
          <p:nvPr>
            <p:ph type="title"/>
          </p:nvPr>
        </p:nvSpPr>
        <p:spPr>
          <a:xfrm>
            <a:off x="372397" y="-3872854"/>
            <a:ext cx="22504401" cy="2336801"/>
          </a:xfrm>
          <a:prstGeom prst="rect">
            <a:avLst/>
          </a:prstGeom>
        </p:spPr>
        <p:txBody>
          <a:bodyPr/>
          <a:lstStyle/>
          <a:p>
            <a:r>
              <a:t>\</a:t>
            </a: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19AD230B-9C82-8542-8CFA-DABDEA461931}"/>
              </a:ext>
            </a:extLst>
          </p:cNvPr>
          <p:cNvGrpSpPr/>
          <p:nvPr/>
        </p:nvGrpSpPr>
        <p:grpSpPr>
          <a:xfrm>
            <a:off x="0" y="-210227"/>
            <a:ext cx="4584742" cy="13926227"/>
            <a:chOff x="0" y="0"/>
            <a:chExt cx="4584740" cy="13926225"/>
          </a:xfrm>
        </p:grpSpPr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D663D708-5662-D149-93E3-B6599D7EF56E}"/>
                </a:ext>
              </a:extLst>
            </p:cNvPr>
            <p:cNvSpPr/>
            <p:nvPr/>
          </p:nvSpPr>
          <p:spPr>
            <a:xfrm>
              <a:off x="0" y="0"/>
              <a:ext cx="4584740" cy="13913644"/>
            </a:xfrm>
            <a:prstGeom prst="rect">
              <a:avLst/>
            </a:prstGeom>
            <a:solidFill>
              <a:srgbClr val="334F7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2F2FCD7C-BF5A-8A44-A96F-DF69773C2657}"/>
                </a:ext>
              </a:extLst>
            </p:cNvPr>
            <p:cNvSpPr/>
            <p:nvPr/>
          </p:nvSpPr>
          <p:spPr>
            <a:xfrm>
              <a:off x="0" y="13483359"/>
              <a:ext cx="4584740" cy="442866"/>
            </a:xfrm>
            <a:prstGeom prst="rect">
              <a:avLst/>
            </a:prstGeom>
            <a:solidFill>
              <a:srgbClr val="FFD96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 dirty="0"/>
            </a:p>
          </p:txBody>
        </p:sp>
      </p:grpSp>
      <p:sp>
        <p:nvSpPr>
          <p:cNvPr id="11" name="Why Not Deep Learning with Python?">
            <a:extLst>
              <a:ext uri="{FF2B5EF4-FFF2-40B4-BE49-F238E27FC236}">
                <a16:creationId xmlns:a16="http://schemas.microsoft.com/office/drawing/2014/main" id="{E01C19DB-BAD4-CE4B-87F5-A25F993A2A2E}"/>
              </a:ext>
            </a:extLst>
          </p:cNvPr>
          <p:cNvSpPr txBox="1"/>
          <p:nvPr/>
        </p:nvSpPr>
        <p:spPr>
          <a:xfrm>
            <a:off x="-807199" y="2463594"/>
            <a:ext cx="6229529" cy="1961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799" tIns="50799" rIns="50799" bIns="50799" anchor="ctr">
            <a:spAutoFit/>
          </a:bodyPr>
          <a:lstStyle>
            <a:lvl1pPr>
              <a:lnSpc>
                <a:spcPct val="80000"/>
              </a:lnSpc>
              <a:defRPr sz="5000"/>
            </a:lvl1pPr>
          </a:lstStyle>
          <a:p>
            <a:r>
              <a:rPr sz="5001" dirty="0"/>
              <a:t>Why Not Deep Learning with Python?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8DA21BD9-3EE4-CF46-8610-96E219CD8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r="73080" b="11305"/>
          <a:stretch>
            <a:fillRect/>
          </a:stretch>
        </p:blipFill>
        <p:spPr>
          <a:xfrm>
            <a:off x="904844" y="4591893"/>
            <a:ext cx="3326640" cy="318116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8924583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">
            <a:extLst>
              <a:ext uri="{FF2B5EF4-FFF2-40B4-BE49-F238E27FC236}">
                <a16:creationId xmlns:a16="http://schemas.microsoft.com/office/drawing/2014/main" id="{4434E884-8156-ED4B-9606-CC8DC081A608}"/>
              </a:ext>
            </a:extLst>
          </p:cNvPr>
          <p:cNvGrpSpPr/>
          <p:nvPr/>
        </p:nvGrpSpPr>
        <p:grpSpPr>
          <a:xfrm>
            <a:off x="0" y="-210227"/>
            <a:ext cx="4584742" cy="13926227"/>
            <a:chOff x="0" y="0"/>
            <a:chExt cx="4584740" cy="13926225"/>
          </a:xfrm>
        </p:grpSpPr>
        <p:sp>
          <p:nvSpPr>
            <p:cNvPr id="14" name="Rectangle">
              <a:extLst>
                <a:ext uri="{FF2B5EF4-FFF2-40B4-BE49-F238E27FC236}">
                  <a16:creationId xmlns:a16="http://schemas.microsoft.com/office/drawing/2014/main" id="{AA386423-138F-6C40-A908-45BA9F07727E}"/>
                </a:ext>
              </a:extLst>
            </p:cNvPr>
            <p:cNvSpPr/>
            <p:nvPr/>
          </p:nvSpPr>
          <p:spPr>
            <a:xfrm>
              <a:off x="0" y="0"/>
              <a:ext cx="4584740" cy="13913644"/>
            </a:xfrm>
            <a:prstGeom prst="rect">
              <a:avLst/>
            </a:prstGeom>
            <a:solidFill>
              <a:srgbClr val="334F7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0AED9004-6B38-2247-A3A6-7463F7B81CC0}"/>
                </a:ext>
              </a:extLst>
            </p:cNvPr>
            <p:cNvSpPr/>
            <p:nvPr/>
          </p:nvSpPr>
          <p:spPr>
            <a:xfrm>
              <a:off x="0" y="13483359"/>
              <a:ext cx="4584740" cy="442866"/>
            </a:xfrm>
            <a:prstGeom prst="rect">
              <a:avLst/>
            </a:prstGeom>
            <a:solidFill>
              <a:srgbClr val="FFD96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 dirty="0"/>
            </a:p>
          </p:txBody>
        </p:sp>
      </p:grpSp>
      <p:sp>
        <p:nvSpPr>
          <p:cNvPr id="284" name="Python is dynamically typed"/>
          <p:cNvSpPr>
            <a:spLocks noGrp="1"/>
          </p:cNvSpPr>
          <p:nvPr>
            <p:ph type="body" sz="quarter" idx="4294967295"/>
          </p:nvPr>
        </p:nvSpPr>
        <p:spPr>
          <a:xfrm>
            <a:off x="5489586" y="1630018"/>
            <a:ext cx="13289077" cy="1056145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4500">
                <a:solidFill>
                  <a:srgbClr val="262626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Python is dynamically typed</a:t>
            </a:r>
          </a:p>
        </p:txBody>
      </p:sp>
      <p:sp>
        <p:nvSpPr>
          <p:cNvPr id="285" name="x + y"/>
          <p:cNvSpPr txBox="1"/>
          <p:nvPr/>
        </p:nvSpPr>
        <p:spPr>
          <a:xfrm>
            <a:off x="5581739" y="2678049"/>
            <a:ext cx="1373772" cy="872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>
              <a:defRPr sz="5000">
                <a:solidFill>
                  <a:srgbClr val="262626"/>
                </a:solidFill>
              </a:defRPr>
            </a:pPr>
            <a:r>
              <a:rPr sz="5001" i="1" dirty="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sz="5001" dirty="0"/>
              <a:t> + </a:t>
            </a:r>
            <a:r>
              <a:rPr sz="5001" i="1" dirty="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</a:p>
        </p:txBody>
      </p:sp>
      <p:sp>
        <p:nvSpPr>
          <p:cNvPr id="286" name="Runtime type checking"/>
          <p:cNvSpPr txBox="1"/>
          <p:nvPr/>
        </p:nvSpPr>
        <p:spPr>
          <a:xfrm>
            <a:off x="8439217" y="4168751"/>
            <a:ext cx="102654" cy="795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>
            <a:lvl1pPr>
              <a:defRPr sz="4500">
                <a:solidFill>
                  <a:srgbClr val="262626"/>
                </a:solidFill>
              </a:defRPr>
            </a:lvl1pPr>
          </a:lstStyle>
          <a:p>
            <a:endParaRPr sz="4501" dirty="0"/>
          </a:p>
        </p:txBody>
      </p:sp>
      <p:sp>
        <p:nvSpPr>
          <p:cNvPr id="287" name="Neural networks require a very large number of numerical operations"/>
          <p:cNvSpPr txBox="1"/>
          <p:nvPr/>
        </p:nvSpPr>
        <p:spPr>
          <a:xfrm>
            <a:off x="5489586" y="4424898"/>
            <a:ext cx="10152704" cy="2873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99" tIns="50799" rIns="50799" bIns="50799" anchor="ctr">
            <a:spAutoFit/>
          </a:bodyPr>
          <a:lstStyle>
            <a:lvl1pPr algn="l">
              <a:defRPr sz="4500">
                <a:solidFill>
                  <a:srgbClr val="262626"/>
                </a:solidFill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1" dirty="0"/>
              <a:t>Runtime type checking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50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sz="4501" dirty="0"/>
              <a:t>Neural networks require a very large number of numerical operations</a:t>
            </a:r>
          </a:p>
        </p:txBody>
      </p:sp>
      <p:sp>
        <p:nvSpPr>
          <p:cNvPr id="288" name="Line"/>
          <p:cNvSpPr/>
          <p:nvPr/>
        </p:nvSpPr>
        <p:spPr>
          <a:xfrm>
            <a:off x="5418448" y="2609251"/>
            <a:ext cx="7938567" cy="0"/>
          </a:xfrm>
          <a:prstGeom prst="line">
            <a:avLst/>
          </a:prstGeom>
          <a:ln w="50800">
            <a:solidFill>
              <a:srgbClr val="56688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292" name="Why Not Deep Learning with Python?"/>
          <p:cNvSpPr txBox="1"/>
          <p:nvPr/>
        </p:nvSpPr>
        <p:spPr>
          <a:xfrm>
            <a:off x="-807199" y="2463594"/>
            <a:ext cx="6229529" cy="1961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799" tIns="50799" rIns="50799" bIns="50799" anchor="ctr">
            <a:spAutoFit/>
          </a:bodyPr>
          <a:lstStyle>
            <a:lvl1pPr>
              <a:lnSpc>
                <a:spcPct val="80000"/>
              </a:lnSpc>
              <a:defRPr sz="5000"/>
            </a:lvl1pPr>
          </a:lstStyle>
          <a:p>
            <a:r>
              <a:rPr sz="5001" dirty="0"/>
              <a:t>Why Not Deep Learning with Python?</a:t>
            </a:r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r="73080" b="11305"/>
          <a:stretch>
            <a:fillRect/>
          </a:stretch>
        </p:blipFill>
        <p:spPr>
          <a:xfrm>
            <a:off x="904844" y="4591893"/>
            <a:ext cx="3326640" cy="318116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riangle">
            <a:extLst>
              <a:ext uri="{FF2B5EF4-FFF2-40B4-BE49-F238E27FC236}">
                <a16:creationId xmlns:a16="http://schemas.microsoft.com/office/drawing/2014/main" id="{0ADAD986-8902-A544-91B5-ED4208AFFF37}"/>
              </a:ext>
            </a:extLst>
          </p:cNvPr>
          <p:cNvSpPr/>
          <p:nvPr/>
        </p:nvSpPr>
        <p:spPr>
          <a:xfrm rot="5387670">
            <a:off x="4342181" y="1599211"/>
            <a:ext cx="1060906" cy="670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334F7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sp>
        <p:nvSpPr>
          <p:cNvPr id="17" name="x + y">
            <a:extLst>
              <a:ext uri="{FF2B5EF4-FFF2-40B4-BE49-F238E27FC236}">
                <a16:creationId xmlns:a16="http://schemas.microsoft.com/office/drawing/2014/main" id="{36F70BF9-C59F-42DF-85DF-AD43B72BF6FC}"/>
              </a:ext>
            </a:extLst>
          </p:cNvPr>
          <p:cNvSpPr txBox="1"/>
          <p:nvPr/>
        </p:nvSpPr>
        <p:spPr>
          <a:xfrm>
            <a:off x="19877880" y="2678049"/>
            <a:ext cx="102655" cy="872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799" tIns="50799" rIns="50799" bIns="50799" anchor="ctr">
            <a:spAutoFit/>
          </a:bodyPr>
          <a:lstStyle/>
          <a:p>
            <a:pPr>
              <a:defRPr sz="5000">
                <a:solidFill>
                  <a:srgbClr val="262626"/>
                </a:solidFill>
              </a:defRPr>
            </a:pPr>
            <a:endParaRPr sz="5001" i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7F7B3A5-DA4A-480A-8557-B314D6399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567160"/>
              </p:ext>
            </p:extLst>
          </p:nvPr>
        </p:nvGraphicFramePr>
        <p:xfrm>
          <a:off x="17532427" y="3444246"/>
          <a:ext cx="4690906" cy="4114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45453">
                  <a:extLst>
                    <a:ext uri="{9D8B030D-6E8A-4147-A177-3AD203B41FA5}">
                      <a16:colId xmlns:a16="http://schemas.microsoft.com/office/drawing/2014/main" val="983384202"/>
                    </a:ext>
                  </a:extLst>
                </a:gridCol>
                <a:gridCol w="2345453">
                  <a:extLst>
                    <a:ext uri="{9D8B030D-6E8A-4147-A177-3AD203B41FA5}">
                      <a16:colId xmlns:a16="http://schemas.microsoft.com/office/drawing/2014/main" val="204350560"/>
                    </a:ext>
                  </a:extLst>
                </a:gridCol>
              </a:tblGrid>
              <a:tr h="772603">
                <a:tc>
                  <a:txBody>
                    <a:bodyPr/>
                    <a:lstStyle/>
                    <a:p>
                      <a:r>
                        <a:rPr lang="en-US" sz="5400" b="0" i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  <a:endParaRPr lang="en-US" sz="5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400" b="0" i="1" dirty="0">
                          <a:latin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lang="en-US" sz="5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33178"/>
                  </a:ext>
                </a:extLst>
              </a:tr>
              <a:tr h="61239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806150"/>
                  </a:ext>
                </a:extLst>
              </a:tr>
              <a:tr h="61239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28466"/>
                  </a:ext>
                </a:extLst>
              </a:tr>
              <a:tr h="61239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768233"/>
                  </a:ext>
                </a:extLst>
              </a:tr>
              <a:tr h="61239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[2, 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775931"/>
                  </a:ext>
                </a:extLst>
              </a:tr>
              <a:tr h="61239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“Hello”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“World”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51733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\"/>
          <p:cNvSpPr>
            <a:spLocks noGrp="1"/>
          </p:cNvSpPr>
          <p:nvPr>
            <p:ph type="title"/>
          </p:nvPr>
        </p:nvSpPr>
        <p:spPr>
          <a:xfrm>
            <a:off x="372397" y="-3872854"/>
            <a:ext cx="22504401" cy="2336801"/>
          </a:xfrm>
          <a:prstGeom prst="rect">
            <a:avLst/>
          </a:prstGeom>
        </p:spPr>
        <p:txBody>
          <a:bodyPr/>
          <a:lstStyle/>
          <a:p>
            <a:r>
              <a:t>\</a:t>
            </a:r>
          </a:p>
        </p:txBody>
      </p:sp>
      <p:sp>
        <p:nvSpPr>
          <p:cNvPr id="302" name="Python lists"/>
          <p:cNvSpPr>
            <a:spLocks noGrp="1"/>
          </p:cNvSpPr>
          <p:nvPr>
            <p:ph type="body" sz="quarter" idx="4294967295"/>
          </p:nvPr>
        </p:nvSpPr>
        <p:spPr>
          <a:xfrm>
            <a:off x="5521721" y="1654785"/>
            <a:ext cx="13289075" cy="1056147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4500">
                <a:solidFill>
                  <a:srgbClr val="262626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t>Python lists</a:t>
            </a:r>
          </a:p>
        </p:txBody>
      </p:sp>
      <p:sp>
        <p:nvSpPr>
          <p:cNvPr id="303" name="Neural networks are built on linear algebra operations"/>
          <p:cNvSpPr txBox="1"/>
          <p:nvPr/>
        </p:nvSpPr>
        <p:spPr>
          <a:xfrm>
            <a:off x="5469291" y="3484998"/>
            <a:ext cx="9382782" cy="6336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799" tIns="50799" rIns="50799" bIns="50799" anchor="ctr">
            <a:spAutoFit/>
          </a:bodyPr>
          <a:lstStyle>
            <a:lvl1pPr algn="l">
              <a:defRPr sz="4500">
                <a:solidFill>
                  <a:srgbClr val="262626"/>
                </a:solidFill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sz="4501" dirty="0"/>
              <a:t>Neural networks are built on linear algebra operations</a:t>
            </a:r>
            <a:endParaRPr lang="en-US" sz="4501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50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1" dirty="0"/>
              <a:t>Memory placement of elements can be scattered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50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1" dirty="0"/>
              <a:t>Ability to perform various array operations can be wanting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sz="4501" dirty="0"/>
          </a:p>
        </p:txBody>
      </p:sp>
      <p:sp>
        <p:nvSpPr>
          <p:cNvPr id="304" name="Memory placement of elements can be scattered"/>
          <p:cNvSpPr txBox="1"/>
          <p:nvPr/>
        </p:nvSpPr>
        <p:spPr>
          <a:xfrm>
            <a:off x="5559513" y="5578305"/>
            <a:ext cx="8335469" cy="795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99" tIns="50799" rIns="50799" bIns="50799" anchor="ctr">
            <a:spAutoFit/>
          </a:bodyPr>
          <a:lstStyle>
            <a:lvl1pPr algn="l">
              <a:defRPr sz="4500">
                <a:solidFill>
                  <a:srgbClr val="262626"/>
                </a:solidFill>
              </a:defRPr>
            </a:lvl1pPr>
          </a:lstStyle>
          <a:p>
            <a:endParaRPr sz="4501" dirty="0"/>
          </a:p>
        </p:txBody>
      </p:sp>
      <p:sp>
        <p:nvSpPr>
          <p:cNvPr id="305" name="Ability to perform various array operations can be wanting"/>
          <p:cNvSpPr txBox="1"/>
          <p:nvPr/>
        </p:nvSpPr>
        <p:spPr>
          <a:xfrm>
            <a:off x="5559513" y="7916608"/>
            <a:ext cx="10152704" cy="795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99" tIns="50799" rIns="50799" bIns="50799" anchor="ctr">
            <a:spAutoFit/>
          </a:bodyPr>
          <a:lstStyle>
            <a:lvl1pPr algn="l">
              <a:defRPr sz="4500">
                <a:solidFill>
                  <a:srgbClr val="262626"/>
                </a:solidFill>
              </a:defRPr>
            </a:lvl1pPr>
          </a:lstStyle>
          <a:p>
            <a:endParaRPr sz="4501" dirty="0"/>
          </a:p>
        </p:txBody>
      </p:sp>
      <p:sp>
        <p:nvSpPr>
          <p:cNvPr id="306" name="Line"/>
          <p:cNvSpPr/>
          <p:nvPr/>
        </p:nvSpPr>
        <p:spPr>
          <a:xfrm>
            <a:off x="5450581" y="2634022"/>
            <a:ext cx="3326606" cy="0"/>
          </a:xfrm>
          <a:prstGeom prst="line">
            <a:avLst/>
          </a:prstGeom>
          <a:ln w="50800">
            <a:solidFill>
              <a:srgbClr val="56688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grpSp>
        <p:nvGrpSpPr>
          <p:cNvPr id="30" name="Group">
            <a:extLst>
              <a:ext uri="{FF2B5EF4-FFF2-40B4-BE49-F238E27FC236}">
                <a16:creationId xmlns:a16="http://schemas.microsoft.com/office/drawing/2014/main" id="{1CC724C5-B034-084C-A3B5-E1D380B8D61F}"/>
              </a:ext>
            </a:extLst>
          </p:cNvPr>
          <p:cNvGrpSpPr/>
          <p:nvPr/>
        </p:nvGrpSpPr>
        <p:grpSpPr>
          <a:xfrm>
            <a:off x="0" y="-210227"/>
            <a:ext cx="4584742" cy="13926227"/>
            <a:chOff x="0" y="0"/>
            <a:chExt cx="4584740" cy="13926225"/>
          </a:xfrm>
        </p:grpSpPr>
        <p:sp>
          <p:nvSpPr>
            <p:cNvPr id="31" name="Rectangle">
              <a:extLst>
                <a:ext uri="{FF2B5EF4-FFF2-40B4-BE49-F238E27FC236}">
                  <a16:creationId xmlns:a16="http://schemas.microsoft.com/office/drawing/2014/main" id="{196A14F7-F149-A044-B0B4-AFD8E2715615}"/>
                </a:ext>
              </a:extLst>
            </p:cNvPr>
            <p:cNvSpPr/>
            <p:nvPr/>
          </p:nvSpPr>
          <p:spPr>
            <a:xfrm>
              <a:off x="0" y="0"/>
              <a:ext cx="4584740" cy="13913644"/>
            </a:xfrm>
            <a:prstGeom prst="rect">
              <a:avLst/>
            </a:prstGeom>
            <a:solidFill>
              <a:srgbClr val="334F7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32" name="Rectangle">
              <a:extLst>
                <a:ext uri="{FF2B5EF4-FFF2-40B4-BE49-F238E27FC236}">
                  <a16:creationId xmlns:a16="http://schemas.microsoft.com/office/drawing/2014/main" id="{C4CDAD64-2CAA-2841-8F1A-0000CE2EAD99}"/>
                </a:ext>
              </a:extLst>
            </p:cNvPr>
            <p:cNvSpPr/>
            <p:nvPr/>
          </p:nvSpPr>
          <p:spPr>
            <a:xfrm>
              <a:off x="0" y="13483359"/>
              <a:ext cx="4584740" cy="442866"/>
            </a:xfrm>
            <a:prstGeom prst="rect">
              <a:avLst/>
            </a:prstGeom>
            <a:solidFill>
              <a:srgbClr val="FFD96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 dirty="0"/>
            </a:p>
          </p:txBody>
        </p:sp>
      </p:grpSp>
      <p:sp>
        <p:nvSpPr>
          <p:cNvPr id="33" name="Why Not Deep Learning with Python?">
            <a:extLst>
              <a:ext uri="{FF2B5EF4-FFF2-40B4-BE49-F238E27FC236}">
                <a16:creationId xmlns:a16="http://schemas.microsoft.com/office/drawing/2014/main" id="{1248A01D-CEC7-2040-832A-6544ECA6C32A}"/>
              </a:ext>
            </a:extLst>
          </p:cNvPr>
          <p:cNvSpPr txBox="1"/>
          <p:nvPr/>
        </p:nvSpPr>
        <p:spPr>
          <a:xfrm>
            <a:off x="-807199" y="2463594"/>
            <a:ext cx="6229529" cy="1961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799" tIns="50799" rIns="50799" bIns="50799" anchor="ctr">
            <a:spAutoFit/>
          </a:bodyPr>
          <a:lstStyle>
            <a:lvl1pPr>
              <a:lnSpc>
                <a:spcPct val="80000"/>
              </a:lnSpc>
              <a:defRPr sz="5000"/>
            </a:lvl1pPr>
          </a:lstStyle>
          <a:p>
            <a:r>
              <a:rPr sz="5001" dirty="0"/>
              <a:t>Why Not Deep Learning with Python?</a:t>
            </a:r>
          </a:p>
        </p:txBody>
      </p:sp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A81C6B09-2C39-A047-92C9-4CE1FAE94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r="73080" b="11305"/>
          <a:stretch>
            <a:fillRect/>
          </a:stretch>
        </p:blipFill>
        <p:spPr>
          <a:xfrm>
            <a:off x="904844" y="4591893"/>
            <a:ext cx="3326640" cy="3181162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Triangle">
            <a:extLst>
              <a:ext uri="{FF2B5EF4-FFF2-40B4-BE49-F238E27FC236}">
                <a16:creationId xmlns:a16="http://schemas.microsoft.com/office/drawing/2014/main" id="{F3B46BE4-0D4C-4146-BDE3-2F76EC5A06BA}"/>
              </a:ext>
            </a:extLst>
          </p:cNvPr>
          <p:cNvSpPr/>
          <p:nvPr/>
        </p:nvSpPr>
        <p:spPr>
          <a:xfrm rot="5387670">
            <a:off x="4342181" y="1599211"/>
            <a:ext cx="1060906" cy="670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334F7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3A58D2-1CE9-4FEF-BA21-06B1DBB43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2439" y="3455599"/>
            <a:ext cx="7676717" cy="56025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\"/>
          <p:cNvSpPr>
            <a:spLocks noGrp="1"/>
          </p:cNvSpPr>
          <p:nvPr>
            <p:ph type="title"/>
          </p:nvPr>
        </p:nvSpPr>
        <p:spPr>
          <a:xfrm>
            <a:off x="372397" y="-3872854"/>
            <a:ext cx="22504401" cy="2336801"/>
          </a:xfrm>
          <a:prstGeom prst="rect">
            <a:avLst/>
          </a:prstGeom>
        </p:spPr>
        <p:txBody>
          <a:bodyPr/>
          <a:lstStyle/>
          <a:p>
            <a:r>
              <a:t>\</a:t>
            </a: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1EBEB39B-7508-8548-B03F-96733133CCCC}"/>
              </a:ext>
            </a:extLst>
          </p:cNvPr>
          <p:cNvGrpSpPr/>
          <p:nvPr/>
        </p:nvGrpSpPr>
        <p:grpSpPr>
          <a:xfrm>
            <a:off x="0" y="-210227"/>
            <a:ext cx="4584742" cy="13926227"/>
            <a:chOff x="0" y="0"/>
            <a:chExt cx="4584740" cy="13926225"/>
          </a:xfrm>
        </p:grpSpPr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9C1737CF-CAF1-8542-A71D-E3943012BF7C}"/>
                </a:ext>
              </a:extLst>
            </p:cNvPr>
            <p:cNvSpPr/>
            <p:nvPr/>
          </p:nvSpPr>
          <p:spPr>
            <a:xfrm>
              <a:off x="0" y="0"/>
              <a:ext cx="4584740" cy="13913644"/>
            </a:xfrm>
            <a:prstGeom prst="rect">
              <a:avLst/>
            </a:prstGeom>
            <a:solidFill>
              <a:srgbClr val="334F7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DE764728-81D6-6A41-A291-6DC0B2D0EB13}"/>
                </a:ext>
              </a:extLst>
            </p:cNvPr>
            <p:cNvSpPr/>
            <p:nvPr/>
          </p:nvSpPr>
          <p:spPr>
            <a:xfrm>
              <a:off x="0" y="13483359"/>
              <a:ext cx="4584740" cy="442866"/>
            </a:xfrm>
            <a:prstGeom prst="rect">
              <a:avLst/>
            </a:prstGeom>
            <a:solidFill>
              <a:srgbClr val="FFD96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 dirty="0"/>
            </a:p>
          </p:txBody>
        </p:sp>
      </p:grpSp>
      <p:pic>
        <p:nvPicPr>
          <p:cNvPr id="33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r="62406"/>
          <a:stretch>
            <a:fillRect/>
          </a:stretch>
        </p:blipFill>
        <p:spPr>
          <a:xfrm>
            <a:off x="895944" y="4744363"/>
            <a:ext cx="2823241" cy="2977555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What About NumPy?"/>
          <p:cNvSpPr txBox="1"/>
          <p:nvPr/>
        </p:nvSpPr>
        <p:spPr>
          <a:xfrm>
            <a:off x="104934" y="2724149"/>
            <a:ext cx="4479808" cy="1345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799" tIns="50799" rIns="50799" bIns="50799" anchor="ctr">
            <a:spAutoFit/>
          </a:bodyPr>
          <a:lstStyle>
            <a:lvl1pPr>
              <a:lnSpc>
                <a:spcPct val="80000"/>
              </a:lnSpc>
              <a:defRPr sz="5000"/>
            </a:lvl1pPr>
          </a:lstStyle>
          <a:p>
            <a:r>
              <a:rPr sz="5001" dirty="0"/>
              <a:t>What About NumPy?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\"/>
          <p:cNvSpPr>
            <a:spLocks noGrp="1"/>
          </p:cNvSpPr>
          <p:nvPr>
            <p:ph type="title"/>
          </p:nvPr>
        </p:nvSpPr>
        <p:spPr>
          <a:xfrm>
            <a:off x="372397" y="-3872854"/>
            <a:ext cx="22504401" cy="2336801"/>
          </a:xfrm>
          <a:prstGeom prst="rect">
            <a:avLst/>
          </a:prstGeom>
        </p:spPr>
        <p:txBody>
          <a:bodyPr/>
          <a:lstStyle/>
          <a:p>
            <a:r>
              <a:t>\</a:t>
            </a:r>
          </a:p>
        </p:txBody>
      </p:sp>
      <p:sp>
        <p:nvSpPr>
          <p:cNvPr id="338" name="Popular Python package for numerical…"/>
          <p:cNvSpPr>
            <a:spLocks noGrp="1"/>
          </p:cNvSpPr>
          <p:nvPr>
            <p:ph type="body" sz="quarter" idx="4294967295"/>
          </p:nvPr>
        </p:nvSpPr>
        <p:spPr>
          <a:xfrm>
            <a:off x="5579128" y="1402673"/>
            <a:ext cx="11018618" cy="1629028"/>
          </a:xfrm>
          <a:prstGeom prst="rect">
            <a:avLst/>
          </a:prstGeom>
        </p:spPr>
        <p:txBody>
          <a:bodyPr/>
          <a:lstStyle/>
          <a:p>
            <a:pPr marL="685800" indent="-685800" algn="l">
              <a:lnSpc>
                <a:spcPct val="80000"/>
              </a:lnSpc>
              <a:buFont typeface="Arial" panose="020B0604020202020204" pitchFamily="34" charset="0"/>
              <a:buChar char="•"/>
              <a:defRPr sz="4500">
                <a:solidFill>
                  <a:srgbClr val="262626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r>
              <a:rPr dirty="0"/>
              <a:t>Popular Python package for numerical computation in Python</a:t>
            </a:r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828FB019-4FE2-824A-A02B-8F8F7740B29A}"/>
              </a:ext>
            </a:extLst>
          </p:cNvPr>
          <p:cNvGrpSpPr/>
          <p:nvPr/>
        </p:nvGrpSpPr>
        <p:grpSpPr>
          <a:xfrm>
            <a:off x="0" y="-210227"/>
            <a:ext cx="4584742" cy="13926227"/>
            <a:chOff x="0" y="0"/>
            <a:chExt cx="4584740" cy="13926225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9DF0E346-4664-9F4F-AE5B-22914CC1E753}"/>
                </a:ext>
              </a:extLst>
            </p:cNvPr>
            <p:cNvSpPr/>
            <p:nvPr/>
          </p:nvSpPr>
          <p:spPr>
            <a:xfrm>
              <a:off x="0" y="0"/>
              <a:ext cx="4584740" cy="13913644"/>
            </a:xfrm>
            <a:prstGeom prst="rect">
              <a:avLst/>
            </a:prstGeom>
            <a:solidFill>
              <a:srgbClr val="334F7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/>
            </a:p>
          </p:txBody>
        </p:sp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2F2F0131-DD06-5447-8841-AC28ACDA3217}"/>
                </a:ext>
              </a:extLst>
            </p:cNvPr>
            <p:cNvSpPr/>
            <p:nvPr/>
          </p:nvSpPr>
          <p:spPr>
            <a:xfrm>
              <a:off x="0" y="13483359"/>
              <a:ext cx="4584740" cy="442866"/>
            </a:xfrm>
            <a:prstGeom prst="rect">
              <a:avLst/>
            </a:prstGeom>
            <a:solidFill>
              <a:srgbClr val="FFD96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1" dirty="0"/>
            </a:p>
          </p:txBody>
        </p:sp>
      </p:grp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E89EA7F7-6F7A-5747-9499-9211849A9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r="62406"/>
          <a:stretch>
            <a:fillRect/>
          </a:stretch>
        </p:blipFill>
        <p:spPr>
          <a:xfrm>
            <a:off x="895944" y="4744363"/>
            <a:ext cx="2823241" cy="297755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What About NumPy?">
            <a:extLst>
              <a:ext uri="{FF2B5EF4-FFF2-40B4-BE49-F238E27FC236}">
                <a16:creationId xmlns:a16="http://schemas.microsoft.com/office/drawing/2014/main" id="{B7DAB9AB-C1CF-3C49-A01A-A1C499360374}"/>
              </a:ext>
            </a:extLst>
          </p:cNvPr>
          <p:cNvSpPr txBox="1"/>
          <p:nvPr/>
        </p:nvSpPr>
        <p:spPr>
          <a:xfrm>
            <a:off x="104934" y="2724149"/>
            <a:ext cx="4479808" cy="1345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799" tIns="50799" rIns="50799" bIns="50799" anchor="ctr">
            <a:spAutoFit/>
          </a:bodyPr>
          <a:lstStyle>
            <a:lvl1pPr>
              <a:lnSpc>
                <a:spcPct val="80000"/>
              </a:lnSpc>
              <a:defRPr sz="5000"/>
            </a:lvl1pPr>
          </a:lstStyle>
          <a:p>
            <a:r>
              <a:rPr sz="5001" dirty="0"/>
              <a:t>What About NumPy?</a:t>
            </a:r>
          </a:p>
        </p:txBody>
      </p:sp>
      <p:sp>
        <p:nvSpPr>
          <p:cNvPr id="15" name="Triangle">
            <a:extLst>
              <a:ext uri="{FF2B5EF4-FFF2-40B4-BE49-F238E27FC236}">
                <a16:creationId xmlns:a16="http://schemas.microsoft.com/office/drawing/2014/main" id="{49554F4F-E3EE-5543-901C-222364360966}"/>
              </a:ext>
            </a:extLst>
          </p:cNvPr>
          <p:cNvSpPr/>
          <p:nvPr/>
        </p:nvSpPr>
        <p:spPr>
          <a:xfrm rot="5387670">
            <a:off x="4342181" y="1599211"/>
            <a:ext cx="1060906" cy="670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334F7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latin typeface="+mn-lt"/>
                <a:ea typeface="+mn-ea"/>
                <a:cs typeface="+mn-cs"/>
                <a:sym typeface="Helvetica Neue Medium"/>
              </a:defRPr>
            </a:pPr>
            <a:endParaRPr sz="3201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Open Sans Regular"/>
            <a:ea typeface="Open Sans Regular"/>
            <a:cs typeface="Open Sans Regular"/>
            <a:sym typeface="Open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Open Sans Regular"/>
            <a:ea typeface="Open Sans Regular"/>
            <a:cs typeface="Open Sans Regular"/>
            <a:sym typeface="Open San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825</Words>
  <Application>Microsoft Office PowerPoint</Application>
  <PresentationFormat>Custom</PresentationFormat>
  <Paragraphs>251</Paragraphs>
  <Slides>30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Cambria Math</vt:lpstr>
      <vt:lpstr>Courier New</vt:lpstr>
      <vt:lpstr>Helvetica Neue</vt:lpstr>
      <vt:lpstr>Helvetica Neue Light</vt:lpstr>
      <vt:lpstr>Helvetica Neue Medium</vt:lpstr>
      <vt:lpstr>Open Sans Bold</vt:lpstr>
      <vt:lpstr>Open Sans Regular</vt:lpstr>
      <vt:lpstr>Open Sans SemiBold</vt:lpstr>
      <vt:lpstr>Times New Roman</vt:lpstr>
      <vt:lpstr>White</vt:lpstr>
      <vt:lpstr>TensorFlow Introduction</vt:lpstr>
      <vt:lpstr>PowerPoint Presentation</vt:lpstr>
      <vt:lpstr>\</vt:lpstr>
      <vt:lpstr>\</vt:lpstr>
      <vt:lpstr>\</vt:lpstr>
      <vt:lpstr>PowerPoint Presentation</vt:lpstr>
      <vt:lpstr>\</vt:lpstr>
      <vt:lpstr>\</vt:lpstr>
      <vt:lpstr>\</vt:lpstr>
      <vt:lpstr>\</vt:lpstr>
      <vt:lpstr>\</vt:lpstr>
      <vt:lpstr>\</vt:lpstr>
      <vt:lpstr>PowerPoint Presentation</vt:lpstr>
      <vt:lpstr>\</vt:lpstr>
      <vt:lpstr>\</vt:lpstr>
      <vt:lpstr>\</vt:lpstr>
      <vt:lpstr>Computation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\</vt:lpstr>
      <vt:lpstr>\</vt:lpstr>
      <vt:lpstr>PowerPoint Presentation</vt:lpstr>
      <vt:lpstr>PowerPoint Presentation</vt:lpstr>
      <vt:lpstr>\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 Introduction</dc:title>
  <cp:lastModifiedBy>Kevin Liang</cp:lastModifiedBy>
  <cp:revision>32</cp:revision>
  <dcterms:modified xsi:type="dcterms:W3CDTF">2019-01-06T18:08:48Z</dcterms:modified>
</cp:coreProperties>
</file>